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notesSlides/notesSlide39.xml" ContentType="application/vnd.openxmlformats-officedocument.presentationml.notesSlide+xml"/>
  <Override PartName="/ppt/charts/chart2.xml" ContentType="application/vnd.openxmlformats-officedocument.drawingml.chart+xml"/>
  <Override PartName="/ppt/notesSlides/notesSlide40.xml" ContentType="application/vnd.openxmlformats-officedocument.presentationml.notesSlide+xml"/>
  <Override PartName="/ppt/charts/chart3.xml" ContentType="application/vnd.openxmlformats-officedocument.drawingml.chart+xml"/>
  <Override PartName="/ppt/notesSlides/notesSlide41.xml" ContentType="application/vnd.openxmlformats-officedocument.presentationml.notesSlide+xml"/>
  <Override PartName="/ppt/charts/chart4.xml" ContentType="application/vnd.openxmlformats-officedocument.drawingml.chart+xml"/>
  <Override PartName="/ppt/notesSlides/notesSlide42.xml" ContentType="application/vnd.openxmlformats-officedocument.presentationml.notesSlide+xml"/>
  <Override PartName="/ppt/charts/chart5.xml" ContentType="application/vnd.openxmlformats-officedocument.drawingml.chart+xml"/>
  <Override PartName="/ppt/notesSlides/notesSlide43.xml" ContentType="application/vnd.openxmlformats-officedocument.presentationml.notesSlide+xml"/>
  <Override PartName="/ppt/charts/chart6.xml" ContentType="application/vnd.openxmlformats-officedocument.drawingml.chart+xml"/>
  <Override PartName="/ppt/notesSlides/notesSlide44.xml" ContentType="application/vnd.openxmlformats-officedocument.presentationml.notesSlide+xml"/>
  <Override PartName="/ppt/charts/chart7.xml" ContentType="application/vnd.openxmlformats-officedocument.drawingml.chart+xml"/>
  <Override PartName="/ppt/notesSlides/notesSlide45.xml" ContentType="application/vnd.openxmlformats-officedocument.presentationml.notesSlide+xml"/>
  <Override PartName="/ppt/charts/chart8.xml" ContentType="application/vnd.openxmlformats-officedocument.drawingml.chart+xml"/>
  <Override PartName="/ppt/notesSlides/notesSlide46.xml" ContentType="application/vnd.openxmlformats-officedocument.presentationml.notesSlide+xml"/>
  <Override PartName="/ppt/charts/chart9.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0.xml" ContentType="application/vnd.openxmlformats-officedocument.drawingml.chart+xml"/>
  <Override PartName="/ppt/notesSlides/notesSlide50.xml" ContentType="application/vnd.openxmlformats-officedocument.presentationml.notesSlide+xml"/>
  <Override PartName="/ppt/charts/chart11.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2.xml" ContentType="application/vnd.openxmlformats-officedocument.drawingml.chart+xml"/>
  <Override PartName="/ppt/notesSlides/notesSlide53.xml" ContentType="application/vnd.openxmlformats-officedocument.presentationml.notesSlide+xml"/>
  <Override PartName="/ppt/charts/chart13.xml" ContentType="application/vnd.openxmlformats-officedocument.drawingml.chart+xml"/>
  <Override PartName="/ppt/notesSlides/notesSlide54.xml" ContentType="application/vnd.openxmlformats-officedocument.presentationml.notesSlide+xml"/>
  <Override PartName="/ppt/charts/chart14.xml" ContentType="application/vnd.openxmlformats-officedocument.drawingml.chart+xml"/>
  <Override PartName="/ppt/notesSlides/notesSlide55.xml" ContentType="application/vnd.openxmlformats-officedocument.presentationml.notesSlide+xml"/>
  <Override PartName="/ppt/charts/chart15.xml" ContentType="application/vnd.openxmlformats-officedocument.drawingml.chart+xml"/>
  <Override PartName="/ppt/notesSlides/notesSlide56.xml" ContentType="application/vnd.openxmlformats-officedocument.presentationml.notesSlide+xml"/>
  <Override PartName="/ppt/charts/chart1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8"/>
  </p:notesMasterIdLst>
  <p:sldIdLst>
    <p:sldId id="463" r:id="rId2"/>
    <p:sldId id="363" r:id="rId3"/>
    <p:sldId id="364" r:id="rId4"/>
    <p:sldId id="393" r:id="rId5"/>
    <p:sldId id="452" r:id="rId6"/>
    <p:sldId id="453" r:id="rId7"/>
    <p:sldId id="362" r:id="rId8"/>
    <p:sldId id="367" r:id="rId9"/>
    <p:sldId id="370" r:id="rId10"/>
    <p:sldId id="373" r:id="rId11"/>
    <p:sldId id="374" r:id="rId12"/>
    <p:sldId id="375" r:id="rId13"/>
    <p:sldId id="378" r:id="rId14"/>
    <p:sldId id="380" r:id="rId15"/>
    <p:sldId id="448" r:id="rId16"/>
    <p:sldId id="449" r:id="rId17"/>
    <p:sldId id="381" r:id="rId18"/>
    <p:sldId id="382" r:id="rId19"/>
    <p:sldId id="454" r:id="rId20"/>
    <p:sldId id="455" r:id="rId21"/>
    <p:sldId id="385" r:id="rId22"/>
    <p:sldId id="386" r:id="rId23"/>
    <p:sldId id="395" r:id="rId24"/>
    <p:sldId id="450" r:id="rId25"/>
    <p:sldId id="396" r:id="rId26"/>
    <p:sldId id="397" r:id="rId27"/>
    <p:sldId id="398" r:id="rId28"/>
    <p:sldId id="399" r:id="rId29"/>
    <p:sldId id="404" r:id="rId30"/>
    <p:sldId id="403" r:id="rId31"/>
    <p:sldId id="456" r:id="rId32"/>
    <p:sldId id="458" r:id="rId33"/>
    <p:sldId id="459" r:id="rId34"/>
    <p:sldId id="462" r:id="rId35"/>
    <p:sldId id="461" r:id="rId36"/>
    <p:sldId id="414" r:id="rId37"/>
    <p:sldId id="415" r:id="rId38"/>
    <p:sldId id="417" r:id="rId39"/>
    <p:sldId id="418" r:id="rId40"/>
    <p:sldId id="416" r:id="rId41"/>
    <p:sldId id="420" r:id="rId42"/>
    <p:sldId id="423" r:id="rId43"/>
    <p:sldId id="424" r:id="rId44"/>
    <p:sldId id="425" r:id="rId45"/>
    <p:sldId id="426" r:id="rId46"/>
    <p:sldId id="427" r:id="rId47"/>
    <p:sldId id="429" r:id="rId48"/>
    <p:sldId id="428" r:id="rId49"/>
    <p:sldId id="430" r:id="rId50"/>
    <p:sldId id="431" r:id="rId51"/>
    <p:sldId id="432" r:id="rId52"/>
    <p:sldId id="377" r:id="rId53"/>
    <p:sldId id="438" r:id="rId54"/>
    <p:sldId id="435" r:id="rId55"/>
    <p:sldId id="436" r:id="rId56"/>
    <p:sldId id="340"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mn-cs"/>
      </a:defRPr>
    </a:lvl2pPr>
    <a:lvl3pPr marL="914400" algn="l" rtl="0" fontAlgn="base">
      <a:spcBef>
        <a:spcPct val="0"/>
      </a:spcBef>
      <a:spcAft>
        <a:spcPct val="0"/>
      </a:spcAft>
      <a:defRPr kern="1200">
        <a:solidFill>
          <a:schemeClr val="tx1"/>
        </a:solidFill>
        <a:latin typeface="Verdana" pitchFamily="34" charset="0"/>
        <a:ea typeface="+mn-ea"/>
        <a:cs typeface="+mn-cs"/>
      </a:defRPr>
    </a:lvl3pPr>
    <a:lvl4pPr marL="1371600" algn="l" rtl="0" fontAlgn="base">
      <a:spcBef>
        <a:spcPct val="0"/>
      </a:spcBef>
      <a:spcAft>
        <a:spcPct val="0"/>
      </a:spcAft>
      <a:defRPr kern="1200">
        <a:solidFill>
          <a:schemeClr val="tx1"/>
        </a:solidFill>
        <a:latin typeface="Verdana" pitchFamily="34" charset="0"/>
        <a:ea typeface="+mn-ea"/>
        <a:cs typeface="+mn-cs"/>
      </a:defRPr>
    </a:lvl4pPr>
    <a:lvl5pPr marL="1828800" algn="l" rtl="0" fontAlgn="base">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8000"/>
    <a:srgbClr val="DC001F"/>
    <a:srgbClr val="1C1C1C"/>
    <a:srgbClr val="151515"/>
    <a:srgbClr val="FFCC00"/>
    <a:srgbClr val="B147FF"/>
    <a:srgbClr val="9C16FF"/>
    <a:srgbClr val="351313"/>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2" autoAdjust="0"/>
    <p:restoredTop sz="63117" autoAdjust="0"/>
  </p:normalViewPr>
  <p:slideViewPr>
    <p:cSldViewPr snapToGrid="0" snapToObjects="1">
      <p:cViewPr varScale="1">
        <p:scale>
          <a:sx n="44" d="100"/>
          <a:sy n="44" d="100"/>
        </p:scale>
        <p:origin x="1653" y="33"/>
      </p:cViewPr>
      <p:guideLst>
        <p:guide orient="horz" pos="2160"/>
        <p:guide pos="2880"/>
      </p:guideLst>
    </p:cSldViewPr>
  </p:slideViewPr>
  <p:outlineViewPr>
    <p:cViewPr>
      <p:scale>
        <a:sx n="33" d="100"/>
        <a:sy n="33" d="100"/>
      </p:scale>
      <p:origin x="0" y="288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Lst>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123" d="100"/>
          <a:sy n="123" d="100"/>
        </p:scale>
        <p:origin x="-272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3" Type="http://schemas.openxmlformats.org/officeDocument/2006/relationships/slide" Target="slides/slide23.xml"/><Relationship Id="rId18" Type="http://schemas.openxmlformats.org/officeDocument/2006/relationships/slide" Target="slides/slide29.xml"/><Relationship Id="rId26" Type="http://schemas.openxmlformats.org/officeDocument/2006/relationships/slide" Target="slides/slide38.xml"/><Relationship Id="rId21" Type="http://schemas.openxmlformats.org/officeDocument/2006/relationships/slide" Target="slides/slide32.xml"/><Relationship Id="rId34" Type="http://schemas.openxmlformats.org/officeDocument/2006/relationships/slide" Target="slides/slide46.xml"/><Relationship Id="rId7" Type="http://schemas.openxmlformats.org/officeDocument/2006/relationships/slide" Target="slides/slide15.xml"/><Relationship Id="rId12" Type="http://schemas.openxmlformats.org/officeDocument/2006/relationships/slide" Target="slides/slide21.xml"/><Relationship Id="rId17" Type="http://schemas.openxmlformats.org/officeDocument/2006/relationships/slide" Target="slides/slide27.xml"/><Relationship Id="rId25" Type="http://schemas.openxmlformats.org/officeDocument/2006/relationships/slide" Target="slides/slide37.xml"/><Relationship Id="rId33" Type="http://schemas.openxmlformats.org/officeDocument/2006/relationships/slide" Target="slides/slide45.xml"/><Relationship Id="rId38" Type="http://schemas.openxmlformats.org/officeDocument/2006/relationships/slide" Target="slides/slide50.xml"/><Relationship Id="rId2" Type="http://schemas.openxmlformats.org/officeDocument/2006/relationships/slide" Target="slides/slide4.xml"/><Relationship Id="rId16" Type="http://schemas.openxmlformats.org/officeDocument/2006/relationships/slide" Target="slides/slide26.xml"/><Relationship Id="rId20" Type="http://schemas.openxmlformats.org/officeDocument/2006/relationships/slide" Target="slides/slide31.xml"/><Relationship Id="rId29" Type="http://schemas.openxmlformats.org/officeDocument/2006/relationships/slide" Target="slides/slide41.xml"/><Relationship Id="rId1" Type="http://schemas.openxmlformats.org/officeDocument/2006/relationships/slide" Target="slides/slide3.xml"/><Relationship Id="rId6" Type="http://schemas.openxmlformats.org/officeDocument/2006/relationships/slide" Target="slides/slide14.xml"/><Relationship Id="rId11" Type="http://schemas.openxmlformats.org/officeDocument/2006/relationships/slide" Target="slides/slide20.xml"/><Relationship Id="rId24" Type="http://schemas.openxmlformats.org/officeDocument/2006/relationships/slide" Target="slides/slide35.xml"/><Relationship Id="rId32" Type="http://schemas.openxmlformats.org/officeDocument/2006/relationships/slide" Target="slides/slide44.xml"/><Relationship Id="rId37" Type="http://schemas.openxmlformats.org/officeDocument/2006/relationships/slide" Target="slides/slide49.xml"/><Relationship Id="rId5" Type="http://schemas.openxmlformats.org/officeDocument/2006/relationships/slide" Target="slides/slide13.xml"/><Relationship Id="rId15" Type="http://schemas.openxmlformats.org/officeDocument/2006/relationships/slide" Target="slides/slide25.xml"/><Relationship Id="rId23" Type="http://schemas.openxmlformats.org/officeDocument/2006/relationships/slide" Target="slides/slide34.xml"/><Relationship Id="rId28" Type="http://schemas.openxmlformats.org/officeDocument/2006/relationships/slide" Target="slides/slide40.xml"/><Relationship Id="rId36" Type="http://schemas.openxmlformats.org/officeDocument/2006/relationships/slide" Target="slides/slide48.xml"/><Relationship Id="rId10" Type="http://schemas.openxmlformats.org/officeDocument/2006/relationships/slide" Target="slides/slide19.xml"/><Relationship Id="rId19" Type="http://schemas.openxmlformats.org/officeDocument/2006/relationships/slide" Target="slides/slide30.xml"/><Relationship Id="rId31" Type="http://schemas.openxmlformats.org/officeDocument/2006/relationships/slide" Target="slides/slide43.xml"/><Relationship Id="rId4" Type="http://schemas.openxmlformats.org/officeDocument/2006/relationships/slide" Target="slides/slide7.xml"/><Relationship Id="rId9" Type="http://schemas.openxmlformats.org/officeDocument/2006/relationships/slide" Target="slides/slide17.xml"/><Relationship Id="rId14" Type="http://schemas.openxmlformats.org/officeDocument/2006/relationships/slide" Target="slides/slide24.xml"/><Relationship Id="rId22" Type="http://schemas.openxmlformats.org/officeDocument/2006/relationships/slide" Target="slides/slide33.xml"/><Relationship Id="rId27" Type="http://schemas.openxmlformats.org/officeDocument/2006/relationships/slide" Target="slides/slide39.xml"/><Relationship Id="rId30" Type="http://schemas.openxmlformats.org/officeDocument/2006/relationships/slide" Target="slides/slide42.xml"/><Relationship Id="rId35" Type="http://schemas.openxmlformats.org/officeDocument/2006/relationships/slide" Target="slides/slide47.xml"/><Relationship Id="rId8" Type="http://schemas.openxmlformats.org/officeDocument/2006/relationships/slide" Target="slides/slide16.xml"/><Relationship Id="rId3"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2.bin"/></Relationships>
</file>

<file path=ppt/charts/_rels/chart10.xml.rels><?xml version="1.0" encoding="UTF-8" standalone="yes"?>
<Relationships xmlns="http://schemas.openxmlformats.org/package/2006/relationships"><Relationship Id="rId1" Type="http://schemas.openxmlformats.org/officeDocument/2006/relationships/oleObject" Target="../embeddings/oleObject21.bin"/></Relationships>
</file>

<file path=ppt/charts/_rels/chart11.xml.rels><?xml version="1.0" encoding="UTF-8" standalone="yes"?>
<Relationships xmlns="http://schemas.openxmlformats.org/package/2006/relationships"><Relationship Id="rId1" Type="http://schemas.openxmlformats.org/officeDocument/2006/relationships/oleObject" Target="../embeddings/oleObject22.bin"/></Relationships>
</file>

<file path=ppt/charts/_rels/chart12.xml.rels><?xml version="1.0" encoding="UTF-8" standalone="yes"?>
<Relationships xmlns="http://schemas.openxmlformats.org/package/2006/relationships"><Relationship Id="rId1" Type="http://schemas.openxmlformats.org/officeDocument/2006/relationships/oleObject" Target="../embeddings/oleObject23.bin"/></Relationships>
</file>

<file path=ppt/charts/_rels/chart13.xml.rels><?xml version="1.0" encoding="UTF-8" standalone="yes"?>
<Relationships xmlns="http://schemas.openxmlformats.org/package/2006/relationships"><Relationship Id="rId1" Type="http://schemas.openxmlformats.org/officeDocument/2006/relationships/oleObject" Target="../embeddings/oleObject24.bin"/></Relationships>
</file>

<file path=ppt/charts/_rels/chart14.xml.rels><?xml version="1.0" encoding="UTF-8" standalone="yes"?>
<Relationships xmlns="http://schemas.openxmlformats.org/package/2006/relationships"><Relationship Id="rId1" Type="http://schemas.openxmlformats.org/officeDocument/2006/relationships/oleObject" Target="../embeddings/oleObject25.bin"/></Relationships>
</file>

<file path=ppt/charts/_rels/chart15.xml.rels><?xml version="1.0" encoding="UTF-8" standalone="yes"?>
<Relationships xmlns="http://schemas.openxmlformats.org/package/2006/relationships"><Relationship Id="rId1" Type="http://schemas.openxmlformats.org/officeDocument/2006/relationships/oleObject" Target="../embeddings/oleObject26.bin"/></Relationships>
</file>

<file path=ppt/charts/_rels/chart16.xml.rels><?xml version="1.0" encoding="UTF-8" standalone="yes"?>
<Relationships xmlns="http://schemas.openxmlformats.org/package/2006/relationships"><Relationship Id="rId1" Type="http://schemas.openxmlformats.org/officeDocument/2006/relationships/oleObject" Target="../embeddings/oleObject27.bin"/></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13.bin"/></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14.bin"/></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15.bin"/></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16.bin"/></Relationships>
</file>

<file path=ppt/charts/_rels/chart6.xml.rels><?xml version="1.0" encoding="UTF-8" standalone="yes"?>
<Relationships xmlns="http://schemas.openxmlformats.org/package/2006/relationships"><Relationship Id="rId1" Type="http://schemas.openxmlformats.org/officeDocument/2006/relationships/oleObject" Target="../embeddings/oleObject17.bin"/></Relationships>
</file>

<file path=ppt/charts/_rels/chart7.xml.rels><?xml version="1.0" encoding="UTF-8" standalone="yes"?>
<Relationships xmlns="http://schemas.openxmlformats.org/package/2006/relationships"><Relationship Id="rId1" Type="http://schemas.openxmlformats.org/officeDocument/2006/relationships/oleObject" Target="../embeddings/oleObject18.bin"/></Relationships>
</file>

<file path=ppt/charts/_rels/chart8.xml.rels><?xml version="1.0" encoding="UTF-8" standalone="yes"?>
<Relationships xmlns="http://schemas.openxmlformats.org/package/2006/relationships"><Relationship Id="rId1" Type="http://schemas.openxmlformats.org/officeDocument/2006/relationships/oleObject" Target="../embeddings/oleObject19.bin"/></Relationships>
</file>

<file path=ppt/charts/_rels/chart9.xml.rels><?xml version="1.0" encoding="UTF-8" standalone="yes"?>
<Relationships xmlns="http://schemas.openxmlformats.org/package/2006/relationships"><Relationship Id="rId1" Type="http://schemas.openxmlformats.org/officeDocument/2006/relationships/oleObject" Target="../embeddings/oleObject20.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pPr>
                <a:solidFill>
                  <a:srgbClr val="DC001F"/>
                </a:solidFill>
                <a:ln w="6350" cmpd="sng">
                  <a:solidFill>
                    <a:schemeClr val="accent2">
                      <a:lumMod val="75000"/>
                    </a:schemeClr>
                  </a:solidFill>
                </a:ln>
                <a:effectLst/>
              </c:spPr>
            </c:marker>
            <c:bubble3D val="0"/>
          </c:dPt>
          <c:dPt>
            <c:idx val="129"/>
            <c:marker>
              <c:symbol val="circle"/>
              <c:size val="2"/>
              <c:spPr>
                <a:solidFill>
                  <a:srgbClr val="DC001F"/>
                </a:solidFill>
                <a:ln w="6350">
                  <a:noFill/>
                </a:ln>
                <a:effectLst/>
              </c:spPr>
            </c:marker>
            <c:bubble3D val="0"/>
          </c:dPt>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3"/>
          <c:order val="1"/>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2"/>
          <c:tx>
            <c:v>GT-S</c:v>
          </c:tx>
          <c:spPr>
            <a:ln w="12700" cmpd="sng">
              <a:solidFill>
                <a:schemeClr val="tx1"/>
              </a:solidFill>
            </a:ln>
            <a:effectLst/>
          </c:spPr>
          <c:marker>
            <c:symbol val="circle"/>
            <c:size val="6"/>
            <c:spPr>
              <a:solidFill>
                <a:srgbClr val="DC001F"/>
              </a:solidFill>
              <a:ln w="6350" cmpd="sng">
                <a:solidFill>
                  <a:schemeClr val="accent2">
                    <a:lumMod val="75000"/>
                  </a:schemeClr>
                </a:solidFill>
              </a:ln>
              <a:effectLst/>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3"/>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534844192"/>
        <c:axId val="1534849088"/>
      </c:scatterChart>
      <c:valAx>
        <c:axId val="1534844192"/>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a:t>
                </a:r>
                <a:endParaRPr lang="en-US" sz="1400" b="0" dirty="0">
                  <a:solidFill>
                    <a:srgbClr val="FFCC00"/>
                  </a:solidFill>
                  <a:latin typeface="Verdana"/>
                  <a:cs typeface="Verdana"/>
                </a:endParaRPr>
              </a:p>
            </c:rich>
          </c:tx>
          <c:layout>
            <c:manualLayout>
              <c:xMode val="edge"/>
              <c:yMode val="edge"/>
              <c:x val="0.38077867192986597"/>
              <c:y val="0.92192314503276096"/>
            </c:manualLayout>
          </c:layout>
          <c:overlay val="0"/>
        </c:title>
        <c:numFmt formatCode="General" sourceLinked="1"/>
        <c:majorTickMark val="out"/>
        <c:minorTickMark val="none"/>
        <c:tickLblPos val="nextTo"/>
        <c:txPr>
          <a:bodyPr/>
          <a:lstStyle/>
          <a:p>
            <a:pPr>
              <a:defRPr sz="1100">
                <a:solidFill>
                  <a:srgbClr val="FFFFFF"/>
                </a:solidFill>
                <a:latin typeface="Verdana"/>
                <a:cs typeface="Verdana"/>
              </a:defRPr>
            </a:pPr>
            <a:endParaRPr lang="en-US"/>
          </a:p>
        </c:txPr>
        <c:crossAx val="1534849088"/>
        <c:crossesAt val="0"/>
        <c:crossBetween val="midCat"/>
        <c:majorUnit val="0.1"/>
        <c:minorUnit val="0.05"/>
      </c:valAx>
      <c:valAx>
        <c:axId val="1534849088"/>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bg1"/>
                </a:solidFill>
                <a:latin typeface="Verdana"/>
                <a:cs typeface="Verdana"/>
              </a:defRPr>
            </a:pPr>
            <a:endParaRPr lang="en-US"/>
          </a:p>
        </c:txPr>
        <c:crossAx val="1534844192"/>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ymbol val="circle"/>
              <c:size val="7"/>
              <c:spPr>
                <a:solidFill>
                  <a:srgbClr val="B147FF"/>
                </a:solidFill>
                <a:ln w="6350" cmpd="sng">
                  <a:solidFill>
                    <a:schemeClr val="tx1"/>
                  </a:solidFill>
                </a:ln>
                <a:effectLst/>
              </c:spPr>
            </c:marker>
            <c:bubble3D val="0"/>
          </c:dPt>
          <c:dPt>
            <c:idx val="129"/>
            <c:marker>
              <c:symbol val="circle"/>
              <c:size val="2"/>
              <c:spPr>
                <a:solidFill>
                  <a:srgbClr val="FFFF00"/>
                </a:solidFill>
                <a:ln w="6350">
                  <a:noFill/>
                </a:ln>
                <a:effectLst/>
              </c:spPr>
            </c:marker>
            <c:bubble3D val="0"/>
          </c:dPt>
          <c:dLbls>
            <c:dLbl>
              <c:idx val="128"/>
              <c:layout>
                <c:manualLayout>
                  <c:x val="-9.3539900613855503E-2"/>
                  <c:y val="2.7481964960494699E-2"/>
                </c:manualLayout>
              </c:layout>
              <c:tx>
                <c:rich>
                  <a:bodyPr/>
                  <a:lstStyle/>
                  <a:p>
                    <a:pPr>
                      <a:defRPr sz="1200" b="1" i="0">
                        <a:solidFill>
                          <a:srgbClr val="B147FF"/>
                        </a:solidFill>
                        <a:effectLst>
                          <a:outerShdw blurRad="50800" dist="38100" dir="2700000" algn="tl" rotWithShape="0">
                            <a:prstClr val="black">
                              <a:alpha val="40000"/>
                            </a:prstClr>
                          </a:outerShdw>
                        </a:effectLst>
                        <a:latin typeface="Verdana"/>
                        <a:cs typeface="Verdana"/>
                      </a:defRPr>
                    </a:pPr>
                    <a:r>
                      <a:rPr lang="en-US" sz="1200">
                        <a:solidFill>
                          <a:srgbClr val="B147FF"/>
                        </a:solidFill>
                        <a:effectLst>
                          <a:outerShdw blurRad="50800" dist="38100" dir="2700000" algn="tl" rotWithShape="0">
                            <a:prstClr val="black">
                              <a:alpha val="40000"/>
                            </a:prstClr>
                          </a:outerShdw>
                        </a:effectLst>
                        <a:latin typeface="Verdana"/>
                        <a:cs typeface="Verdana"/>
                      </a:rPr>
                      <a:t>GK-C</a:t>
                    </a:r>
                    <a:endParaRPr lang="en-US">
                      <a:solidFill>
                        <a:srgbClr val="B147FF"/>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dLbl>
              <c:idx val="129"/>
              <c:layout>
                <c:manualLayout>
                  <c:x val="-0.115307121119714"/>
                  <c:y val="2.6453075877549002E-2"/>
                </c:manualLayout>
              </c:layout>
              <c:tx>
                <c:rich>
                  <a:bodyPr/>
                  <a:lstStyle/>
                  <a:p>
                    <a:pPr>
                      <a:defRPr sz="1200" b="1" i="0">
                        <a:solidFill>
                          <a:srgbClr val="FFFF00"/>
                        </a:solidFill>
                        <a:effectLst>
                          <a:outerShdw blurRad="50800" dist="38100" dir="2700000" algn="tl" rotWithShape="0">
                            <a:prstClr val="black">
                              <a:alpha val="40000"/>
                            </a:prstClr>
                          </a:outerShdw>
                        </a:effectLst>
                        <a:latin typeface="Verdana"/>
                        <a:cs typeface="Verdana"/>
                      </a:defRPr>
                    </a:pPr>
                    <a:r>
                      <a:rPr lang="en-US" sz="1200" b="1" i="0">
                        <a:solidFill>
                          <a:srgbClr val="FFFF00"/>
                        </a:solidFill>
                        <a:effectLst>
                          <a:outerShdw blurRad="50800" dist="38100" dir="2700000" algn="tl" rotWithShape="0">
                            <a:prstClr val="black">
                              <a:alpha val="40000"/>
                            </a:prstClr>
                          </a:outerShdw>
                        </a:effectLst>
                        <a:latin typeface="Verdana"/>
                        <a:cs typeface="Verdana"/>
                      </a:rPr>
                      <a:t>GK-S</a:t>
                    </a:r>
                    <a:endParaRPr lang="en-US">
                      <a:solidFill>
                        <a:srgbClr val="FFFF00"/>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i="0">
                    <a:effectLst>
                      <a:outerShdw blurRad="50800" dist="38100" dir="2700000" algn="tl" rotWithShape="0">
                        <a:prstClr val="black">
                          <a:alpha val="40000"/>
                        </a:prstClr>
                      </a:outerShdw>
                    </a:effectLst>
                    <a:latin typeface="Verdana"/>
                    <a:cs typeface="Verdana"/>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1"/>
          <c:order val="1"/>
          <c:tx>
            <c:v>GT-D</c:v>
          </c:tx>
          <c:spPr>
            <a:ln w="47625">
              <a:noFill/>
            </a:ln>
          </c:spPr>
          <c:marker>
            <c:symbol val="circle"/>
            <c:size val="7"/>
            <c:spPr>
              <a:solidFill>
                <a:srgbClr val="23FF06"/>
              </a:solidFill>
              <a:ln w="12700" cmpd="sng">
                <a:solidFill>
                  <a:schemeClr val="tx1"/>
                </a:solidFill>
              </a:ln>
            </c:spPr>
          </c:marker>
          <c:dLbls>
            <c:dLbl>
              <c:idx val="0"/>
              <c:layout>
                <c:manualLayout>
                  <c:x val="-1.0337660280611701E-2"/>
                  <c:y val="-3.5616658885651298E-2"/>
                </c:manualLayout>
              </c:layout>
              <c:tx>
                <c:rich>
                  <a:bodyPr/>
                  <a:lstStyle/>
                  <a:p>
                    <a:r>
                      <a:rPr lang="en-US" sz="1200" b="1" dirty="0">
                        <a:solidFill>
                          <a:srgbClr val="80FF00"/>
                        </a:solidFill>
                        <a:effectLst>
                          <a:outerShdw blurRad="50800" dist="38100" dir="2700000" algn="tl" rotWithShape="0">
                            <a:prstClr val="black">
                              <a:alpha val="40000"/>
                            </a:prstClr>
                          </a:outerShdw>
                        </a:effectLst>
                        <a:latin typeface="Verdana"/>
                        <a:cs typeface="Verdana"/>
                      </a:rPr>
                      <a:t>GK-D</a:t>
                    </a:r>
                    <a:endParaRPr lang="en-US" b="1" dirty="0">
                      <a:effectLst>
                        <a:outerShdw blurRad="50800" dist="38100" dir="2700000" algn="tl" rotWithShape="0">
                          <a:srgbClr val="000000">
                            <a:alpha val="43000"/>
                          </a:srgbClr>
                        </a:outerShdw>
                      </a:effectLst>
                    </a:endParaRPr>
                  </a:p>
                </c:rich>
              </c:tx>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80FF00"/>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Sheet1!$B$2</c:f>
              <c:numCache>
                <c:formatCode>General</c:formatCode>
                <c:ptCount val="1"/>
                <c:pt idx="0">
                  <c:v>0.742850499677283</c:v>
                </c:pt>
              </c:numCache>
            </c:numRef>
          </c:xVal>
          <c:yVal>
            <c:numRef>
              <c:f>Sheet1!$C$2</c:f>
              <c:numCache>
                <c:formatCode>General</c:formatCode>
                <c:ptCount val="1"/>
                <c:pt idx="0">
                  <c:v>0.73887863400165799</c:v>
                </c:pt>
              </c:numCache>
            </c:numRef>
          </c:yVal>
          <c:smooth val="0"/>
        </c:ser>
        <c:ser>
          <c:idx val="3"/>
          <c:order val="2"/>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3"/>
          <c:tx>
            <c:v>GT-S</c:v>
          </c:tx>
          <c:spPr>
            <a:ln w="12700" cmpd="sng">
              <a:solidFill>
                <a:schemeClr val="tx1"/>
              </a:solidFill>
            </a:ln>
          </c:spPr>
          <c:marker>
            <c:symbol val="circle"/>
            <c:size val="7"/>
            <c:spPr>
              <a:solidFill>
                <a:srgbClr val="FFFF00"/>
              </a:solidFill>
              <a:ln w="12700" cmpd="sng">
                <a:solidFill>
                  <a:schemeClr val="tx1"/>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4"/>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760233248"/>
        <c:axId val="1760231616"/>
      </c:scatterChart>
      <c:valAx>
        <c:axId val="1760233248"/>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 (</a:t>
                </a:r>
                <a:r>
                  <a:rPr lang="en-US" sz="1400" b="0" dirty="0" smtClean="0">
                    <a:solidFill>
                      <a:srgbClr val="FFFFFF"/>
                    </a:solidFill>
                    <a:latin typeface="Verdana"/>
                    <a:cs typeface="Verdana"/>
                  </a:rPr>
                  <a:t>key widths</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layout>
            <c:manualLayout>
              <c:xMode val="edge"/>
              <c:yMode val="edge"/>
              <c:x val="0.23533283667323701"/>
              <c:y val="0.92192314503276096"/>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31616"/>
        <c:crossesAt val="0"/>
        <c:crossBetween val="midCat"/>
        <c:majorUnit val="0.1"/>
        <c:minorUnit val="0.05"/>
      </c:valAx>
      <c:valAx>
        <c:axId val="1760231616"/>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 (</a:t>
                </a:r>
                <a:r>
                  <a:rPr lang="en-US" sz="1400" b="0" dirty="0" smtClean="0">
                    <a:solidFill>
                      <a:srgbClr val="FFFFFF"/>
                    </a:solidFill>
                    <a:latin typeface="Verdana"/>
                    <a:cs typeface="Verdana"/>
                  </a:rPr>
                  <a:t>WPM</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33248"/>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ymbol val="circle"/>
              <c:size val="7"/>
              <c:spPr>
                <a:solidFill>
                  <a:srgbClr val="B147FF"/>
                </a:solidFill>
                <a:ln w="6350" cmpd="sng">
                  <a:solidFill>
                    <a:schemeClr val="tx1"/>
                  </a:solidFill>
                </a:ln>
                <a:effectLst/>
              </c:spPr>
            </c:marker>
            <c:bubble3D val="0"/>
          </c:dPt>
          <c:dPt>
            <c:idx val="129"/>
            <c:marker>
              <c:symbol val="circle"/>
              <c:size val="2"/>
              <c:spPr>
                <a:solidFill>
                  <a:srgbClr val="FFFF00"/>
                </a:solidFill>
                <a:ln w="6350">
                  <a:noFill/>
                </a:ln>
                <a:effectLst/>
              </c:spPr>
            </c:marker>
            <c:bubble3D val="0"/>
          </c:dPt>
          <c:dLbls>
            <c:dLbl>
              <c:idx val="128"/>
              <c:layout>
                <c:manualLayout>
                  <c:x val="-9.3539900613855503E-2"/>
                  <c:y val="2.7481964960494699E-2"/>
                </c:manualLayout>
              </c:layout>
              <c:tx>
                <c:rich>
                  <a:bodyPr/>
                  <a:lstStyle/>
                  <a:p>
                    <a:pPr>
                      <a:defRPr sz="1200" b="1" i="0">
                        <a:solidFill>
                          <a:srgbClr val="B147FF"/>
                        </a:solidFill>
                        <a:effectLst>
                          <a:outerShdw blurRad="50800" dist="38100" dir="2700000" algn="tl" rotWithShape="0">
                            <a:prstClr val="black">
                              <a:alpha val="40000"/>
                            </a:prstClr>
                          </a:outerShdw>
                        </a:effectLst>
                        <a:latin typeface="Verdana"/>
                        <a:cs typeface="Verdana"/>
                      </a:defRPr>
                    </a:pPr>
                    <a:r>
                      <a:rPr lang="en-US" sz="1200">
                        <a:solidFill>
                          <a:srgbClr val="B147FF"/>
                        </a:solidFill>
                        <a:effectLst>
                          <a:outerShdw blurRad="50800" dist="38100" dir="2700000" algn="tl" rotWithShape="0">
                            <a:prstClr val="black">
                              <a:alpha val="40000"/>
                            </a:prstClr>
                          </a:outerShdw>
                        </a:effectLst>
                        <a:latin typeface="Verdana"/>
                        <a:cs typeface="Verdana"/>
                      </a:rPr>
                      <a:t>GK-C</a:t>
                    </a:r>
                    <a:endParaRPr lang="en-US">
                      <a:solidFill>
                        <a:srgbClr val="B147FF"/>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dLbl>
              <c:idx val="129"/>
              <c:layout>
                <c:manualLayout>
                  <c:x val="-0.115307121119714"/>
                  <c:y val="2.6453075877549002E-2"/>
                </c:manualLayout>
              </c:layout>
              <c:tx>
                <c:rich>
                  <a:bodyPr/>
                  <a:lstStyle/>
                  <a:p>
                    <a:pPr>
                      <a:defRPr sz="1200" b="1" i="0">
                        <a:solidFill>
                          <a:srgbClr val="FFFF00"/>
                        </a:solidFill>
                        <a:effectLst>
                          <a:outerShdw blurRad="50800" dist="38100" dir="2700000" algn="tl" rotWithShape="0">
                            <a:prstClr val="black">
                              <a:alpha val="40000"/>
                            </a:prstClr>
                          </a:outerShdw>
                        </a:effectLst>
                        <a:latin typeface="Verdana"/>
                        <a:cs typeface="Verdana"/>
                      </a:defRPr>
                    </a:pPr>
                    <a:r>
                      <a:rPr lang="en-US" sz="1200" b="1" i="0">
                        <a:solidFill>
                          <a:srgbClr val="FFFF00"/>
                        </a:solidFill>
                        <a:effectLst>
                          <a:outerShdw blurRad="50800" dist="38100" dir="2700000" algn="tl" rotWithShape="0">
                            <a:prstClr val="black">
                              <a:alpha val="40000"/>
                            </a:prstClr>
                          </a:outerShdw>
                        </a:effectLst>
                        <a:latin typeface="Verdana"/>
                        <a:cs typeface="Verdana"/>
                      </a:rPr>
                      <a:t>GK-S</a:t>
                    </a:r>
                    <a:endParaRPr lang="en-US">
                      <a:solidFill>
                        <a:srgbClr val="FFFF00"/>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i="0">
                    <a:effectLst>
                      <a:outerShdw blurRad="50800" dist="38100" dir="2700000" algn="tl" rotWithShape="0">
                        <a:prstClr val="black">
                          <a:alpha val="40000"/>
                        </a:prstClr>
                      </a:outerShdw>
                    </a:effectLst>
                    <a:latin typeface="Verdana"/>
                    <a:cs typeface="Verdana"/>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1"/>
          <c:order val="1"/>
          <c:tx>
            <c:v>GT-D</c:v>
          </c:tx>
          <c:spPr>
            <a:ln w="47625">
              <a:noFill/>
            </a:ln>
          </c:spPr>
          <c:marker>
            <c:symbol val="circle"/>
            <c:size val="7"/>
            <c:spPr>
              <a:solidFill>
                <a:srgbClr val="23FF06"/>
              </a:solidFill>
              <a:ln w="12700" cmpd="sng">
                <a:solidFill>
                  <a:schemeClr val="tx1"/>
                </a:solidFill>
              </a:ln>
            </c:spPr>
          </c:marker>
          <c:dLbls>
            <c:dLbl>
              <c:idx val="0"/>
              <c:layout>
                <c:manualLayout>
                  <c:x val="-1.0337660280611701E-2"/>
                  <c:y val="-3.5616658885651298E-2"/>
                </c:manualLayout>
              </c:layout>
              <c:tx>
                <c:rich>
                  <a:bodyPr/>
                  <a:lstStyle/>
                  <a:p>
                    <a:r>
                      <a:rPr lang="en-US" sz="1200" b="1" dirty="0">
                        <a:solidFill>
                          <a:srgbClr val="80FF00"/>
                        </a:solidFill>
                        <a:effectLst>
                          <a:outerShdw blurRad="50800" dist="38100" dir="2700000" algn="tl" rotWithShape="0">
                            <a:prstClr val="black">
                              <a:alpha val="40000"/>
                            </a:prstClr>
                          </a:outerShdw>
                        </a:effectLst>
                        <a:latin typeface="Verdana"/>
                        <a:cs typeface="Verdana"/>
                      </a:rPr>
                      <a:t>GK-D</a:t>
                    </a:r>
                    <a:endParaRPr lang="en-US" b="1" dirty="0">
                      <a:effectLst>
                        <a:outerShdw blurRad="50800" dist="38100" dir="2700000" algn="tl" rotWithShape="0">
                          <a:srgbClr val="000000">
                            <a:alpha val="43000"/>
                          </a:srgbClr>
                        </a:outerShdw>
                      </a:effectLst>
                    </a:endParaRPr>
                  </a:p>
                </c:rich>
              </c:tx>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80FF00"/>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Sheet1!$B$2</c:f>
              <c:numCache>
                <c:formatCode>General</c:formatCode>
                <c:ptCount val="1"/>
                <c:pt idx="0">
                  <c:v>0.742850499677283</c:v>
                </c:pt>
              </c:numCache>
            </c:numRef>
          </c:xVal>
          <c:yVal>
            <c:numRef>
              <c:f>Sheet1!$C$2</c:f>
              <c:numCache>
                <c:formatCode>General</c:formatCode>
                <c:ptCount val="1"/>
                <c:pt idx="0">
                  <c:v>0.73887863400165799</c:v>
                </c:pt>
              </c:numCache>
            </c:numRef>
          </c:yVal>
          <c:smooth val="0"/>
        </c:ser>
        <c:ser>
          <c:idx val="2"/>
          <c:order val="2"/>
          <c:tx>
            <c:v>GT-T</c:v>
          </c:tx>
          <c:spPr>
            <a:ln w="47625">
              <a:noFill/>
            </a:ln>
            <a:effectLst/>
          </c:spPr>
          <c:marker>
            <c:symbol val="circle"/>
            <c:size val="7"/>
            <c:spPr>
              <a:solidFill>
                <a:schemeClr val="tx2">
                  <a:lumMod val="60000"/>
                  <a:lumOff val="40000"/>
                </a:schemeClr>
              </a:solidFill>
              <a:ln w="12700" cmpd="sng">
                <a:solidFill>
                  <a:schemeClr val="tx1"/>
                </a:solidFill>
              </a:ln>
              <a:effectLst/>
            </c:spPr>
          </c:marker>
          <c:dLbls>
            <c:dLbl>
              <c:idx val="0"/>
              <c:layout>
                <c:manualLayout>
                  <c:x val="-0.115985920113298"/>
                  <c:y val="-2.7698191661357899E-2"/>
                </c:manualLayout>
              </c:layout>
              <c:tx>
                <c:rich>
                  <a:bodyPr/>
                  <a:lstStyle/>
                  <a:p>
                    <a:pPr>
                      <a:defRPr sz="1200" b="1">
                        <a:solidFill>
                          <a:schemeClr val="tx2">
                            <a:lumMod val="60000"/>
                            <a:lumOff val="40000"/>
                          </a:schemeClr>
                        </a:solidFill>
                        <a:effectLst>
                          <a:outerShdw blurRad="50800" dist="38100" dir="2700000" algn="tl" rotWithShape="0">
                            <a:prstClr val="black">
                              <a:alpha val="40000"/>
                            </a:prstClr>
                          </a:outerShdw>
                        </a:effectLst>
                        <a:latin typeface="Verdana"/>
                        <a:cs typeface="Verdana"/>
                      </a:defRPr>
                    </a:pPr>
                    <a:r>
                      <a:rPr lang="en-US" sz="1200" b="1">
                        <a:solidFill>
                          <a:schemeClr val="tx2">
                            <a:lumMod val="60000"/>
                            <a:lumOff val="40000"/>
                          </a:schemeClr>
                        </a:solidFill>
                        <a:effectLst>
                          <a:outerShdw blurRad="50800" dist="38100" dir="2700000" algn="tl" rotWithShape="0">
                            <a:prstClr val="black">
                              <a:alpha val="40000"/>
                            </a:prstClr>
                          </a:outerShdw>
                        </a:effectLst>
                        <a:latin typeface="Verdana"/>
                        <a:cs typeface="Verdana"/>
                      </a:rPr>
                      <a:t>GK-T</a:t>
                    </a:r>
                    <a:endParaRPr lang="en-US" b="1"/>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tx2">
                        <a:lumMod val="60000"/>
                        <a:lumOff val="40000"/>
                      </a:schemeClr>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Sheet1!$G$36</c:f>
              <c:numCache>
                <c:formatCode>General</c:formatCode>
                <c:ptCount val="1"/>
                <c:pt idx="0">
                  <c:v>0.70912123111752401</c:v>
                </c:pt>
              </c:numCache>
            </c:numRef>
          </c:xVal>
          <c:yVal>
            <c:numRef>
              <c:f>Sheet1!$H$36</c:f>
              <c:numCache>
                <c:formatCode>General</c:formatCode>
                <c:ptCount val="1"/>
                <c:pt idx="0">
                  <c:v>0.703661566733777</c:v>
                </c:pt>
              </c:numCache>
            </c:numRef>
          </c:yVal>
          <c:smooth val="0"/>
        </c:ser>
        <c:ser>
          <c:idx val="3"/>
          <c:order val="3"/>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4"/>
          <c:tx>
            <c:v>GT-S</c:v>
          </c:tx>
          <c:spPr>
            <a:ln w="12700" cmpd="sng">
              <a:solidFill>
                <a:schemeClr val="tx1"/>
              </a:solidFill>
            </a:ln>
          </c:spPr>
          <c:marker>
            <c:symbol val="circle"/>
            <c:size val="7"/>
            <c:spPr>
              <a:solidFill>
                <a:srgbClr val="FFFF00"/>
              </a:solidFill>
              <a:ln w="12700" cmpd="sng">
                <a:solidFill>
                  <a:schemeClr val="tx1"/>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5"/>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762480576"/>
        <c:axId val="1762475680"/>
      </c:scatterChart>
      <c:valAx>
        <c:axId val="1762480576"/>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 (</a:t>
                </a:r>
                <a:r>
                  <a:rPr lang="en-US" sz="1400" b="0" dirty="0" smtClean="0">
                    <a:solidFill>
                      <a:srgbClr val="FFFFFF"/>
                    </a:solidFill>
                    <a:latin typeface="Verdana"/>
                    <a:cs typeface="Verdana"/>
                  </a:rPr>
                  <a:t>key widths</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layout>
            <c:manualLayout>
              <c:xMode val="edge"/>
              <c:yMode val="edge"/>
              <c:x val="0.23533283667323701"/>
              <c:y val="0.92192314503276096"/>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2475680"/>
        <c:crossesAt val="0"/>
        <c:crossBetween val="midCat"/>
        <c:majorUnit val="0.1"/>
        <c:minorUnit val="0.05"/>
      </c:valAx>
      <c:valAx>
        <c:axId val="1762475680"/>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 (</a:t>
                </a:r>
                <a:r>
                  <a:rPr lang="en-US" sz="1400" b="0" dirty="0" smtClean="0">
                    <a:solidFill>
                      <a:srgbClr val="FFFFFF"/>
                    </a:solidFill>
                    <a:latin typeface="Verdana"/>
                    <a:cs typeface="Verdana"/>
                  </a:rPr>
                  <a:t>WPM</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2480576"/>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63398692810499"/>
          <c:y val="0.107810987605966"/>
          <c:w val="0.84920668004734701"/>
          <c:h val="0.73595384042561196"/>
        </c:manualLayout>
      </c:layout>
      <c:scatterChart>
        <c:scatterStyle val="lineMarker"/>
        <c:varyColors val="0"/>
        <c:ser>
          <c:idx val="0"/>
          <c:order val="0"/>
          <c:tx>
            <c:strRef>
              <c:f>'Accuracy vs. Repetition #'!$D$8</c:f>
              <c:strCache>
                <c:ptCount val="1"/>
                <c:pt idx="0">
                  <c:v>Qwerty</c:v>
                </c:pt>
              </c:strCache>
            </c:strRef>
          </c:tx>
          <c:spPr>
            <a:ln w="50800" cmpd="sng">
              <a:solidFill>
                <a:schemeClr val="accent2"/>
              </a:solidFill>
            </a:ln>
            <a:effectLst>
              <a:outerShdw blurRad="50800" dist="38100" dir="2700000" algn="tl" rotWithShape="0">
                <a:srgbClr val="000000">
                  <a:alpha val="43000"/>
                </a:srgbClr>
              </a:outerShdw>
            </a:effectLst>
          </c:spPr>
          <c:marker>
            <c:symbol val="diamond"/>
            <c:size val="10"/>
            <c:spPr>
              <a:solidFill>
                <a:schemeClr val="accent2"/>
              </a:solidFill>
              <a:ln w="19050" cmpd="sng">
                <a:noFill/>
              </a:ln>
              <a:effectLst>
                <a:outerShdw blurRad="50800" dist="38100" dir="2700000" algn="tl" rotWithShape="0">
                  <a:srgbClr val="000000">
                    <a:alpha val="43000"/>
                  </a:srgbClr>
                </a:outerShdw>
              </a:effectLst>
            </c:spPr>
          </c:marker>
          <c:errBars>
            <c:errDir val="y"/>
            <c:errBarType val="both"/>
            <c:errValType val="cust"/>
            <c:noEndCap val="0"/>
            <c:plus>
              <c:numRef>
                <c:f>'Accuracy vs. Repetition #'!$O$10:$O$16</c:f>
                <c:numCache>
                  <c:formatCode>General</c:formatCode>
                  <c:ptCount val="7"/>
                  <c:pt idx="0">
                    <c:v>1.0633855622506599E-2</c:v>
                  </c:pt>
                  <c:pt idx="1">
                    <c:v>1.24901845293072E-2</c:v>
                  </c:pt>
                  <c:pt idx="2">
                    <c:v>1.0940828435021799E-2</c:v>
                  </c:pt>
                  <c:pt idx="3">
                    <c:v>1.34727470716917E-2</c:v>
                  </c:pt>
                  <c:pt idx="4">
                    <c:v>1.1772386736849501E-2</c:v>
                  </c:pt>
                  <c:pt idx="5">
                    <c:v>1.7185158431904799E-2</c:v>
                  </c:pt>
                  <c:pt idx="6">
                    <c:v>1.8318223162823902E-2</c:v>
                  </c:pt>
                </c:numCache>
              </c:numRef>
            </c:plus>
            <c:minus>
              <c:numRef>
                <c:f>'Accuracy vs. Repetition #'!$O$10:$O$16</c:f>
                <c:numCache>
                  <c:formatCode>General</c:formatCode>
                  <c:ptCount val="7"/>
                  <c:pt idx="0">
                    <c:v>1.0633855622506599E-2</c:v>
                  </c:pt>
                  <c:pt idx="1">
                    <c:v>1.24901845293072E-2</c:v>
                  </c:pt>
                  <c:pt idx="2">
                    <c:v>1.0940828435021799E-2</c:v>
                  </c:pt>
                  <c:pt idx="3">
                    <c:v>1.34727470716917E-2</c:v>
                  </c:pt>
                  <c:pt idx="4">
                    <c:v>1.1772386736849501E-2</c:v>
                  </c:pt>
                  <c:pt idx="5">
                    <c:v>1.7185158431904799E-2</c:v>
                  </c:pt>
                  <c:pt idx="6">
                    <c:v>1.8318223162823902E-2</c:v>
                  </c:pt>
                </c:numCache>
              </c:numRef>
            </c:minus>
            <c:spPr>
              <a:ln>
                <a:solidFill>
                  <a:schemeClr val="bg1"/>
                </a:solidFill>
              </a:ln>
              <a:effectLst>
                <a:outerShdw blurRad="50800" dist="38100" dir="2700000" algn="tl" rotWithShape="0">
                  <a:srgbClr val="000000">
                    <a:alpha val="43000"/>
                  </a:srgbClr>
                </a:outerShdw>
              </a:effectLst>
            </c:spPr>
          </c:errBars>
          <c:xVal>
            <c:numRef>
              <c:f>'Accuracy vs. Repetition #'!$A$9:$A$15</c:f>
              <c:numCache>
                <c:formatCode>General</c:formatCode>
                <c:ptCount val="7"/>
                <c:pt idx="0">
                  <c:v>1</c:v>
                </c:pt>
                <c:pt idx="1">
                  <c:v>2</c:v>
                </c:pt>
                <c:pt idx="2">
                  <c:v>3</c:v>
                </c:pt>
                <c:pt idx="3">
                  <c:v>4</c:v>
                </c:pt>
                <c:pt idx="4">
                  <c:v>5</c:v>
                </c:pt>
                <c:pt idx="5">
                  <c:v>6</c:v>
                </c:pt>
                <c:pt idx="6">
                  <c:v>7</c:v>
                </c:pt>
              </c:numCache>
            </c:numRef>
          </c:xVal>
          <c:yVal>
            <c:numRef>
              <c:f>'Accuracy vs. Repetition #'!$D$18:$D$24</c:f>
              <c:numCache>
                <c:formatCode>General</c:formatCode>
                <c:ptCount val="7"/>
                <c:pt idx="0">
                  <c:v>0.29642857142857099</c:v>
                </c:pt>
                <c:pt idx="1">
                  <c:v>0.27142857142857102</c:v>
                </c:pt>
                <c:pt idx="2">
                  <c:v>0.26428571428571401</c:v>
                </c:pt>
                <c:pt idx="3">
                  <c:v>0.26428571428571401</c:v>
                </c:pt>
                <c:pt idx="4">
                  <c:v>0.26071428571428601</c:v>
                </c:pt>
                <c:pt idx="5">
                  <c:v>0.25</c:v>
                </c:pt>
                <c:pt idx="6">
                  <c:v>0.24285714285714299</c:v>
                </c:pt>
              </c:numCache>
            </c:numRef>
          </c:yVal>
          <c:smooth val="0"/>
        </c:ser>
        <c:ser>
          <c:idx val="3"/>
          <c:order val="1"/>
          <c:tx>
            <c:strRef>
              <c:f>'Accuracy vs. Repetition #'!$B$8</c:f>
              <c:strCache>
                <c:ptCount val="1"/>
                <c:pt idx="0">
                  <c:v>GK-D</c:v>
                </c:pt>
              </c:strCache>
            </c:strRef>
          </c:tx>
          <c:spPr>
            <a:ln w="50800" cmpd="sng">
              <a:solidFill>
                <a:schemeClr val="accent3"/>
              </a:solidFill>
            </a:ln>
            <a:effectLst>
              <a:outerShdw blurRad="50800" dist="38100" dir="2700000" algn="tl" rotWithShape="0">
                <a:srgbClr val="000000">
                  <a:alpha val="43000"/>
                </a:srgbClr>
              </a:outerShdw>
            </a:effectLst>
          </c:spPr>
          <c:marker>
            <c:symbol val="square"/>
            <c:size val="10"/>
            <c:spPr>
              <a:solidFill>
                <a:schemeClr val="accent3"/>
              </a:solidFill>
              <a:ln>
                <a:noFill/>
              </a:ln>
              <a:effectLst>
                <a:outerShdw blurRad="50800" dist="38100" dir="2700000" algn="tl" rotWithShape="0">
                  <a:srgbClr val="000000">
                    <a:alpha val="43000"/>
                  </a:srgbClr>
                </a:outerShdw>
              </a:effectLst>
            </c:spPr>
          </c:marker>
          <c:errBars>
            <c:errDir val="y"/>
            <c:errBarType val="both"/>
            <c:errValType val="cust"/>
            <c:noEndCap val="0"/>
            <c:plus>
              <c:numRef>
                <c:f>'Accuracy vs. Repetition #'!$N$10:$N$16</c:f>
                <c:numCache>
                  <c:formatCode>General</c:formatCode>
                  <c:ptCount val="7"/>
                  <c:pt idx="0">
                    <c:v>1.4932146372522199E-2</c:v>
                  </c:pt>
                  <c:pt idx="1">
                    <c:v>1.1337203451628201E-2</c:v>
                  </c:pt>
                  <c:pt idx="2">
                    <c:v>9.6163657270258995E-3</c:v>
                  </c:pt>
                  <c:pt idx="3">
                    <c:v>7.14285714285714E-3</c:v>
                  </c:pt>
                  <c:pt idx="4">
                    <c:v>1.0805472768844601E-2</c:v>
                  </c:pt>
                  <c:pt idx="5">
                    <c:v>1.39732307428896E-2</c:v>
                  </c:pt>
                  <c:pt idx="6">
                    <c:v>1.32617206239971E-2</c:v>
                  </c:pt>
                </c:numCache>
              </c:numRef>
            </c:plus>
            <c:minus>
              <c:numRef>
                <c:f>'Accuracy vs. Repetition #'!$N$10:$N$16</c:f>
                <c:numCache>
                  <c:formatCode>General</c:formatCode>
                  <c:ptCount val="7"/>
                  <c:pt idx="0">
                    <c:v>1.4932146372522199E-2</c:v>
                  </c:pt>
                  <c:pt idx="1">
                    <c:v>1.1337203451628201E-2</c:v>
                  </c:pt>
                  <c:pt idx="2">
                    <c:v>9.6163657270258995E-3</c:v>
                  </c:pt>
                  <c:pt idx="3">
                    <c:v>7.14285714285714E-3</c:v>
                  </c:pt>
                  <c:pt idx="4">
                    <c:v>1.0805472768844601E-2</c:v>
                  </c:pt>
                  <c:pt idx="5">
                    <c:v>1.39732307428896E-2</c:v>
                  </c:pt>
                  <c:pt idx="6">
                    <c:v>1.32617206239971E-2</c:v>
                  </c:pt>
                </c:numCache>
              </c:numRef>
            </c:minus>
            <c:spPr>
              <a:ln>
                <a:solidFill>
                  <a:schemeClr val="bg1"/>
                </a:solidFill>
              </a:ln>
              <a:effectLst>
                <a:outerShdw blurRad="50800" dist="38100" dir="2700000" algn="tl" rotWithShape="0">
                  <a:srgbClr val="000000">
                    <a:alpha val="43000"/>
                  </a:srgbClr>
                </a:outerShdw>
              </a:effectLst>
            </c:spPr>
          </c:errBars>
          <c:xVal>
            <c:numRef>
              <c:f>'Accuracy vs. Repetition #'!$A$9:$A$15</c:f>
              <c:numCache>
                <c:formatCode>General</c:formatCode>
                <c:ptCount val="7"/>
                <c:pt idx="0">
                  <c:v>1</c:v>
                </c:pt>
                <c:pt idx="1">
                  <c:v>2</c:v>
                </c:pt>
                <c:pt idx="2">
                  <c:v>3</c:v>
                </c:pt>
                <c:pt idx="3">
                  <c:v>4</c:v>
                </c:pt>
                <c:pt idx="4">
                  <c:v>5</c:v>
                </c:pt>
                <c:pt idx="5">
                  <c:v>6</c:v>
                </c:pt>
                <c:pt idx="6">
                  <c:v>7</c:v>
                </c:pt>
              </c:numCache>
            </c:numRef>
          </c:xVal>
          <c:yVal>
            <c:numRef>
              <c:f>'Accuracy vs. Repetition #'!$B$18:$B$24</c:f>
              <c:numCache>
                <c:formatCode>General</c:formatCode>
                <c:ptCount val="7"/>
                <c:pt idx="0">
                  <c:v>0.20357142857142899</c:v>
                </c:pt>
                <c:pt idx="1">
                  <c:v>0.121428571428571</c:v>
                </c:pt>
                <c:pt idx="2">
                  <c:v>9.6428571428571405E-2</c:v>
                </c:pt>
                <c:pt idx="3">
                  <c:v>0.114285714285714</c:v>
                </c:pt>
                <c:pt idx="4">
                  <c:v>0.1</c:v>
                </c:pt>
                <c:pt idx="5">
                  <c:v>0.114285714285714</c:v>
                </c:pt>
                <c:pt idx="6">
                  <c:v>0.13214285714285701</c:v>
                </c:pt>
              </c:numCache>
            </c:numRef>
          </c:yVal>
          <c:smooth val="0"/>
        </c:ser>
        <c:ser>
          <c:idx val="1"/>
          <c:order val="2"/>
          <c:tx>
            <c:strRef>
              <c:f>'Accuracy vs. Repetition #'!$C$8</c:f>
              <c:strCache>
                <c:ptCount val="1"/>
                <c:pt idx="0">
                  <c:v>GK-T</c:v>
                </c:pt>
              </c:strCache>
            </c:strRef>
          </c:tx>
          <c:spPr>
            <a:ln w="50800" cmpd="sng">
              <a:solidFill>
                <a:schemeClr val="accent1"/>
              </a:solidFill>
            </a:ln>
            <a:effectLst>
              <a:outerShdw blurRad="50800" dist="38100" dir="2700000" algn="tl" rotWithShape="0">
                <a:srgbClr val="000000">
                  <a:alpha val="43000"/>
                </a:srgbClr>
              </a:outerShdw>
            </a:effectLst>
          </c:spPr>
          <c:marker>
            <c:symbol val="triangle"/>
            <c:size val="10"/>
            <c:spPr>
              <a:solidFill>
                <a:schemeClr val="accent1"/>
              </a:solidFill>
              <a:ln w="0">
                <a:noFill/>
              </a:ln>
              <a:effectLst>
                <a:outerShdw blurRad="50800" dist="38100" dir="2700000" algn="tl" rotWithShape="0">
                  <a:srgbClr val="000000">
                    <a:alpha val="43000"/>
                  </a:srgbClr>
                </a:outerShdw>
              </a:effectLst>
            </c:spPr>
          </c:marker>
          <c:errBars>
            <c:errDir val="y"/>
            <c:errBarType val="both"/>
            <c:errValType val="stdErr"/>
            <c:noEndCap val="0"/>
            <c:spPr>
              <a:ln>
                <a:solidFill>
                  <a:schemeClr val="bg1"/>
                </a:solidFill>
              </a:ln>
              <a:effectLst>
                <a:outerShdw blurRad="50800" dist="38100" dir="2700000" algn="tl" rotWithShape="0">
                  <a:srgbClr val="000000">
                    <a:alpha val="43000"/>
                  </a:srgbClr>
                </a:outerShdw>
              </a:effectLst>
            </c:spPr>
          </c:errBars>
          <c:xVal>
            <c:numRef>
              <c:f>'Accuracy vs. Repetition #'!$A$9:$A$15</c:f>
              <c:numCache>
                <c:formatCode>General</c:formatCode>
                <c:ptCount val="7"/>
                <c:pt idx="0">
                  <c:v>1</c:v>
                </c:pt>
                <c:pt idx="1">
                  <c:v>2</c:v>
                </c:pt>
                <c:pt idx="2">
                  <c:v>3</c:v>
                </c:pt>
                <c:pt idx="3">
                  <c:v>4</c:v>
                </c:pt>
                <c:pt idx="4">
                  <c:v>5</c:v>
                </c:pt>
                <c:pt idx="5">
                  <c:v>6</c:v>
                </c:pt>
                <c:pt idx="6">
                  <c:v>7</c:v>
                </c:pt>
              </c:numCache>
            </c:numRef>
          </c:xVal>
          <c:yVal>
            <c:numRef>
              <c:f>'Accuracy vs. Repetition #'!$C$18:$C$24</c:f>
              <c:numCache>
                <c:formatCode>General</c:formatCode>
                <c:ptCount val="7"/>
                <c:pt idx="0">
                  <c:v>0.217857142857143</c:v>
                </c:pt>
                <c:pt idx="1">
                  <c:v>0.153571428571429</c:v>
                </c:pt>
                <c:pt idx="2">
                  <c:v>0.13571428571428601</c:v>
                </c:pt>
                <c:pt idx="3">
                  <c:v>0.16785714285714301</c:v>
                </c:pt>
                <c:pt idx="4">
                  <c:v>0.13571428571428601</c:v>
                </c:pt>
                <c:pt idx="5">
                  <c:v>0.2</c:v>
                </c:pt>
                <c:pt idx="6">
                  <c:v>0.15</c:v>
                </c:pt>
              </c:numCache>
            </c:numRef>
          </c:yVal>
          <c:smooth val="0"/>
        </c:ser>
        <c:dLbls>
          <c:showLegendKey val="0"/>
          <c:showVal val="0"/>
          <c:showCatName val="0"/>
          <c:showSerName val="0"/>
          <c:showPercent val="0"/>
          <c:showBubbleSize val="0"/>
        </c:dLbls>
        <c:axId val="1762478400"/>
        <c:axId val="1762469696"/>
      </c:scatterChart>
      <c:valAx>
        <c:axId val="1762469696"/>
        <c:scaling>
          <c:orientation val="minMax"/>
          <c:max val="0.35"/>
        </c:scaling>
        <c:delete val="0"/>
        <c:axPos val="l"/>
        <c:majorGridlines>
          <c:spPr>
            <a:ln>
              <a:solidFill>
                <a:schemeClr val="tx1">
                  <a:lumMod val="75000"/>
                  <a:lumOff val="25000"/>
                </a:schemeClr>
              </a:solidFill>
            </a:ln>
          </c:spPr>
        </c:majorGridlines>
        <c:minorGridlines>
          <c:spPr>
            <a:ln>
              <a:solidFill>
                <a:schemeClr val="tx1">
                  <a:lumMod val="75000"/>
                  <a:lumOff val="25000"/>
                </a:schemeClr>
              </a:solidFill>
            </a:ln>
          </c:spPr>
        </c:minorGridlines>
        <c:title>
          <c:tx>
            <c:rich>
              <a:bodyPr/>
              <a:lstStyle/>
              <a:p>
                <a:pPr>
                  <a:defRPr sz="1400" b="0">
                    <a:solidFill>
                      <a:srgbClr val="FFCC00"/>
                    </a:solidFill>
                    <a:latin typeface="Verdana"/>
                    <a:cs typeface="Verdana"/>
                  </a:defRPr>
                </a:pPr>
                <a:r>
                  <a:rPr lang="en-US" sz="1400">
                    <a:solidFill>
                      <a:srgbClr val="FFCC00"/>
                    </a:solidFill>
                    <a:latin typeface="Verdana"/>
                    <a:cs typeface="Verdana"/>
                  </a:rPr>
                  <a:t>Error Rate</a:t>
                </a:r>
              </a:p>
            </c:rich>
          </c:tx>
          <c:layout>
            <c:manualLayout>
              <c:xMode val="edge"/>
              <c:yMode val="edge"/>
              <c:x val="0"/>
              <c:y val="0.35523201109295299"/>
            </c:manualLayout>
          </c:layout>
          <c:overlay val="0"/>
        </c:title>
        <c:numFmt formatCode="0%" sourceLinked="0"/>
        <c:majorTickMark val="out"/>
        <c:minorTickMark val="none"/>
        <c:tickLblPos val="nextTo"/>
        <c:spPr>
          <a:ln>
            <a:solidFill>
              <a:srgbClr val="B3B3B3"/>
            </a:solidFill>
          </a:ln>
        </c:spPr>
        <c:txPr>
          <a:bodyPr/>
          <a:lstStyle/>
          <a:p>
            <a:pPr>
              <a:defRPr sz="1200" b="0">
                <a:solidFill>
                  <a:srgbClr val="FFFFFF"/>
                </a:solidFill>
                <a:latin typeface="Verdana"/>
                <a:cs typeface="Verdana"/>
              </a:defRPr>
            </a:pPr>
            <a:endParaRPr lang="en-US"/>
          </a:p>
        </c:txPr>
        <c:crossAx val="1762478400"/>
        <c:crosses val="autoZero"/>
        <c:crossBetween val="midCat"/>
        <c:majorUnit val="0.05"/>
        <c:minorUnit val="2.5000000000000001E-2"/>
      </c:valAx>
      <c:valAx>
        <c:axId val="1762478400"/>
        <c:scaling>
          <c:orientation val="minMax"/>
          <c:max val="7"/>
          <c:min val="1"/>
        </c:scaling>
        <c:delete val="0"/>
        <c:axPos val="b"/>
        <c:title>
          <c:tx>
            <c:rich>
              <a:bodyPr/>
              <a:lstStyle/>
              <a:p>
                <a:pPr>
                  <a:defRPr sz="1400" b="0">
                    <a:solidFill>
                      <a:srgbClr val="FFCC00"/>
                    </a:solidFill>
                    <a:latin typeface="Verdana"/>
                    <a:cs typeface="Verdana"/>
                  </a:defRPr>
                </a:pPr>
                <a:r>
                  <a:rPr lang="en-US" sz="1400" dirty="0" smtClean="0">
                    <a:solidFill>
                      <a:srgbClr val="FFCC00"/>
                    </a:solidFill>
                    <a:latin typeface="Verdana"/>
                    <a:cs typeface="Verdana"/>
                  </a:rPr>
                  <a:t>Repetition</a:t>
                </a:r>
                <a:endParaRPr lang="en-US" sz="1400" dirty="0">
                  <a:solidFill>
                    <a:srgbClr val="FFCC00"/>
                  </a:solidFill>
                  <a:latin typeface="Verdana"/>
                  <a:cs typeface="Verdana"/>
                </a:endParaRPr>
              </a:p>
            </c:rich>
          </c:tx>
          <c:layout>
            <c:manualLayout>
              <c:xMode val="edge"/>
              <c:yMode val="edge"/>
              <c:x val="0.49762402861407001"/>
              <c:y val="0.92795883327220297"/>
            </c:manualLayout>
          </c:layout>
          <c:overlay val="0"/>
        </c:title>
        <c:numFmt formatCode="General" sourceLinked="1"/>
        <c:majorTickMark val="none"/>
        <c:minorTickMark val="none"/>
        <c:tickLblPos val="nextTo"/>
        <c:spPr>
          <a:ln>
            <a:solidFill>
              <a:srgbClr val="B3B3B3"/>
            </a:solidFill>
          </a:ln>
        </c:spPr>
        <c:txPr>
          <a:bodyPr/>
          <a:lstStyle/>
          <a:p>
            <a:pPr>
              <a:defRPr sz="1200" b="0">
                <a:solidFill>
                  <a:schemeClr val="bg1"/>
                </a:solidFill>
                <a:latin typeface="Verdana"/>
                <a:cs typeface="Verdana"/>
              </a:defRPr>
            </a:pPr>
            <a:endParaRPr lang="en-US"/>
          </a:p>
        </c:txPr>
        <c:crossAx val="1762469696"/>
        <c:crosses val="autoZero"/>
        <c:crossBetween val="midCat"/>
      </c:valAx>
      <c:spPr>
        <a:noFill/>
        <a:ln>
          <a:solidFill>
            <a:schemeClr val="tx1">
              <a:lumMod val="75000"/>
              <a:lumOff val="25000"/>
            </a:schemeClr>
          </a:solidFill>
          <a:prstDash val="solid"/>
        </a:ln>
      </c:spPr>
    </c:plotArea>
    <c:legend>
      <c:legendPos val="t"/>
      <c:legendEntry>
        <c:idx val="2"/>
        <c:txPr>
          <a:bodyPr/>
          <a:lstStyle/>
          <a:p>
            <a:pPr algn="ctr">
              <a:spcAft>
                <a:spcPts val="1800"/>
              </a:spcAft>
              <a:defRPr sz="1200" b="0">
                <a:solidFill>
                  <a:srgbClr val="FFFFFF"/>
                </a:solidFill>
                <a:latin typeface="Verdana"/>
                <a:cs typeface="Verdana"/>
              </a:defRPr>
            </a:pPr>
            <a:endParaRPr lang="en-US"/>
          </a:p>
        </c:txPr>
      </c:legendEntry>
      <c:layout>
        <c:manualLayout>
          <c:xMode val="edge"/>
          <c:yMode val="edge"/>
          <c:x val="0.131239385517987"/>
          <c:y val="0"/>
          <c:w val="0.80404754093238295"/>
          <c:h val="0.10329552337426399"/>
        </c:manualLayout>
      </c:layout>
      <c:overlay val="0"/>
      <c:spPr>
        <a:noFill/>
        <a:ln>
          <a:noFill/>
        </a:ln>
      </c:spPr>
      <c:txPr>
        <a:bodyPr/>
        <a:lstStyle/>
        <a:p>
          <a:pPr>
            <a:spcAft>
              <a:spcPts val="600"/>
            </a:spcAft>
            <a:defRPr sz="1200" b="0">
              <a:solidFill>
                <a:srgbClr val="FFFFFF"/>
              </a:solidFill>
              <a:latin typeface="Verdana"/>
              <a:cs typeface="Verdana"/>
            </a:defRPr>
          </a:pPr>
          <a:endParaRPr lang="en-US"/>
        </a:p>
      </c:txPr>
    </c:legend>
    <c:plotVisOnly val="1"/>
    <c:dispBlanksAs val="gap"/>
    <c:showDLblsOverMax val="0"/>
  </c:chart>
  <c:spPr>
    <a:ln>
      <a:noFill/>
    </a:ln>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47743296793799"/>
          <c:y val="0.114745361872582"/>
          <c:w val="0.84246127322319997"/>
          <c:h val="0.73634808493847903"/>
        </c:manualLayout>
      </c:layout>
      <c:scatterChart>
        <c:scatterStyle val="lineMarker"/>
        <c:varyColors val="0"/>
        <c:ser>
          <c:idx val="1"/>
          <c:order val="0"/>
          <c:tx>
            <c:strRef>
              <c:f>'Duration vs. Repetition #'!$C$9</c:f>
              <c:strCache>
                <c:ptCount val="1"/>
                <c:pt idx="0">
                  <c:v>Qwerty</c:v>
                </c:pt>
              </c:strCache>
            </c:strRef>
          </c:tx>
          <c:spPr>
            <a:ln w="50800" cmpd="sng">
              <a:solidFill>
                <a:schemeClr val="accent2"/>
              </a:solidFill>
            </a:ln>
            <a:effectLst>
              <a:outerShdw blurRad="50800" dist="38100" dir="2700000" algn="tl" rotWithShape="0">
                <a:srgbClr val="000000">
                  <a:alpha val="43000"/>
                </a:srgbClr>
              </a:outerShdw>
            </a:effectLst>
          </c:spPr>
          <c:marker>
            <c:symbol val="diamond"/>
            <c:size val="10"/>
            <c:spPr>
              <a:solidFill>
                <a:schemeClr val="accent2"/>
              </a:solidFill>
              <a:ln>
                <a:noFill/>
              </a:ln>
              <a:effectLst>
                <a:outerShdw blurRad="50800" dist="38100" dir="2700000" algn="tl" rotWithShape="0">
                  <a:srgbClr val="000000">
                    <a:alpha val="43000"/>
                  </a:srgbClr>
                </a:outerShdw>
              </a:effectLst>
            </c:spPr>
          </c:marker>
          <c:errBars>
            <c:errDir val="y"/>
            <c:errBarType val="both"/>
            <c:errValType val="cust"/>
            <c:noEndCap val="0"/>
            <c:plus>
              <c:numRef>
                <c:f>'Duration vs. Repetition #'!$N$10:$N$16</c:f>
                <c:numCache>
                  <c:formatCode>General</c:formatCode>
                  <c:ptCount val="7"/>
                  <c:pt idx="0">
                    <c:v>67.057279506568648</c:v>
                  </c:pt>
                  <c:pt idx="1">
                    <c:v>43.84152027995993</c:v>
                  </c:pt>
                  <c:pt idx="2">
                    <c:v>44.472824042337542</c:v>
                  </c:pt>
                  <c:pt idx="3">
                    <c:v>41.694644373461053</c:v>
                  </c:pt>
                  <c:pt idx="4">
                    <c:v>40.234370489537078</c:v>
                  </c:pt>
                  <c:pt idx="5">
                    <c:v>41.305555210494752</c:v>
                  </c:pt>
                  <c:pt idx="6">
                    <c:v>40.786106721011343</c:v>
                  </c:pt>
                </c:numCache>
              </c:numRef>
            </c:plus>
            <c:minus>
              <c:numRef>
                <c:f>'Duration vs. Repetition #'!$N$10:$N$16</c:f>
                <c:numCache>
                  <c:formatCode>General</c:formatCode>
                  <c:ptCount val="7"/>
                  <c:pt idx="0">
                    <c:v>67.057279506568648</c:v>
                  </c:pt>
                  <c:pt idx="1">
                    <c:v>43.84152027995993</c:v>
                  </c:pt>
                  <c:pt idx="2">
                    <c:v>44.472824042337542</c:v>
                  </c:pt>
                  <c:pt idx="3">
                    <c:v>41.694644373461053</c:v>
                  </c:pt>
                  <c:pt idx="4">
                    <c:v>40.234370489537078</c:v>
                  </c:pt>
                  <c:pt idx="5">
                    <c:v>41.305555210494752</c:v>
                  </c:pt>
                  <c:pt idx="6">
                    <c:v>40.786106721011343</c:v>
                  </c:pt>
                </c:numCache>
              </c:numRef>
            </c:minus>
            <c:spPr>
              <a:ln>
                <a:solidFill>
                  <a:schemeClr val="bg1"/>
                </a:solidFill>
              </a:ln>
            </c:spPr>
          </c:errBars>
          <c:xVal>
            <c:numRef>
              <c:f>'Duration vs. Repetition #'!$A$10:$A$16</c:f>
              <c:numCache>
                <c:formatCode>General</c:formatCode>
                <c:ptCount val="7"/>
                <c:pt idx="0">
                  <c:v>1</c:v>
                </c:pt>
                <c:pt idx="1">
                  <c:v>2</c:v>
                </c:pt>
                <c:pt idx="2">
                  <c:v>3</c:v>
                </c:pt>
                <c:pt idx="3">
                  <c:v>4</c:v>
                </c:pt>
                <c:pt idx="4">
                  <c:v>5</c:v>
                </c:pt>
                <c:pt idx="5">
                  <c:v>6</c:v>
                </c:pt>
                <c:pt idx="6">
                  <c:v>7</c:v>
                </c:pt>
              </c:numCache>
            </c:numRef>
          </c:xVal>
          <c:yVal>
            <c:numRef>
              <c:f>'Duration vs. Repetition #'!$C$10:$C$16</c:f>
              <c:numCache>
                <c:formatCode>General</c:formatCode>
                <c:ptCount val="7"/>
                <c:pt idx="0">
                  <c:v>2654.8612244897959</c:v>
                </c:pt>
                <c:pt idx="1">
                  <c:v>1429.55918367347</c:v>
                </c:pt>
                <c:pt idx="2">
                  <c:v>1321.955102040816</c:v>
                </c:pt>
                <c:pt idx="3">
                  <c:v>1246.9918367346941</c:v>
                </c:pt>
                <c:pt idx="4">
                  <c:v>1288.936734693877</c:v>
                </c:pt>
                <c:pt idx="5">
                  <c:v>1323.1897959183671</c:v>
                </c:pt>
                <c:pt idx="6">
                  <c:v>1396.171428571429</c:v>
                </c:pt>
              </c:numCache>
            </c:numRef>
          </c:yVal>
          <c:smooth val="0"/>
        </c:ser>
        <c:ser>
          <c:idx val="0"/>
          <c:order val="1"/>
          <c:tx>
            <c:strRef>
              <c:f>'Duration vs. Repetition #'!$B$9</c:f>
              <c:strCache>
                <c:ptCount val="1"/>
                <c:pt idx="0">
                  <c:v>GK-D</c:v>
                </c:pt>
              </c:strCache>
            </c:strRef>
          </c:tx>
          <c:spPr>
            <a:ln w="50800" cmpd="sng">
              <a:solidFill>
                <a:schemeClr val="accent3"/>
              </a:solidFill>
            </a:ln>
            <a:effectLst>
              <a:outerShdw blurRad="50800" dist="38100" dir="2700000" algn="tl" rotWithShape="0">
                <a:srgbClr val="000000">
                  <a:alpha val="43000"/>
                </a:srgbClr>
              </a:outerShdw>
            </a:effectLst>
          </c:spPr>
          <c:marker>
            <c:symbol val="square"/>
            <c:size val="10"/>
            <c:spPr>
              <a:solidFill>
                <a:schemeClr val="accent3"/>
              </a:solidFill>
              <a:ln>
                <a:noFill/>
              </a:ln>
              <a:effectLst>
                <a:outerShdw blurRad="50800" dist="38100" dir="2700000" algn="tl" rotWithShape="0">
                  <a:srgbClr val="000000">
                    <a:alpha val="43000"/>
                  </a:srgbClr>
                </a:outerShdw>
              </a:effectLst>
            </c:spPr>
          </c:marker>
          <c:errBars>
            <c:errDir val="y"/>
            <c:errBarType val="both"/>
            <c:errValType val="cust"/>
            <c:noEndCap val="0"/>
            <c:plus>
              <c:numRef>
                <c:f>'Duration vs. Repetition #'!$M$10:$M$16</c:f>
                <c:numCache>
                  <c:formatCode>General</c:formatCode>
                  <c:ptCount val="7"/>
                  <c:pt idx="0">
                    <c:v>159.07062893365151</c:v>
                  </c:pt>
                  <c:pt idx="1">
                    <c:v>51.321452908212493</c:v>
                  </c:pt>
                  <c:pt idx="2">
                    <c:v>36.021221798949938</c:v>
                  </c:pt>
                  <c:pt idx="3">
                    <c:v>47.535978075838138</c:v>
                  </c:pt>
                  <c:pt idx="4">
                    <c:v>47.70928755415207</c:v>
                  </c:pt>
                  <c:pt idx="5">
                    <c:v>50.620995905138898</c:v>
                  </c:pt>
                  <c:pt idx="6">
                    <c:v>45.962241192272728</c:v>
                  </c:pt>
                </c:numCache>
              </c:numRef>
            </c:plus>
            <c:minus>
              <c:numRef>
                <c:f>'Duration vs. Repetition #'!$M$10:$M$16</c:f>
                <c:numCache>
                  <c:formatCode>General</c:formatCode>
                  <c:ptCount val="7"/>
                  <c:pt idx="0">
                    <c:v>159.07062893365151</c:v>
                  </c:pt>
                  <c:pt idx="1">
                    <c:v>51.321452908212493</c:v>
                  </c:pt>
                  <c:pt idx="2">
                    <c:v>36.021221798949938</c:v>
                  </c:pt>
                  <c:pt idx="3">
                    <c:v>47.535978075838138</c:v>
                  </c:pt>
                  <c:pt idx="4">
                    <c:v>47.70928755415207</c:v>
                  </c:pt>
                  <c:pt idx="5">
                    <c:v>50.620995905138898</c:v>
                  </c:pt>
                  <c:pt idx="6">
                    <c:v>45.962241192272728</c:v>
                  </c:pt>
                </c:numCache>
              </c:numRef>
            </c:minus>
            <c:spPr>
              <a:ln>
                <a:solidFill>
                  <a:schemeClr val="bg1"/>
                </a:solidFill>
              </a:ln>
            </c:spPr>
          </c:errBars>
          <c:xVal>
            <c:numRef>
              <c:f>'Duration vs. Repetition #'!$A$10:$A$16</c:f>
              <c:numCache>
                <c:formatCode>General</c:formatCode>
                <c:ptCount val="7"/>
                <c:pt idx="0">
                  <c:v>1</c:v>
                </c:pt>
                <c:pt idx="1">
                  <c:v>2</c:v>
                </c:pt>
                <c:pt idx="2">
                  <c:v>3</c:v>
                </c:pt>
                <c:pt idx="3">
                  <c:v>4</c:v>
                </c:pt>
                <c:pt idx="4">
                  <c:v>5</c:v>
                </c:pt>
                <c:pt idx="5">
                  <c:v>6</c:v>
                </c:pt>
                <c:pt idx="6">
                  <c:v>7</c:v>
                </c:pt>
              </c:numCache>
            </c:numRef>
          </c:xVal>
          <c:yVal>
            <c:numRef>
              <c:f>'Duration vs. Repetition #'!$B$10:$B$16</c:f>
              <c:numCache>
                <c:formatCode>General</c:formatCode>
                <c:ptCount val="7"/>
                <c:pt idx="0">
                  <c:v>5870.1285714285696</c:v>
                </c:pt>
                <c:pt idx="1">
                  <c:v>1695.9530612244901</c:v>
                </c:pt>
                <c:pt idx="2">
                  <c:v>1145.86530612245</c:v>
                </c:pt>
                <c:pt idx="3">
                  <c:v>1104.1448979591839</c:v>
                </c:pt>
                <c:pt idx="4">
                  <c:v>1122.848979591837</c:v>
                </c:pt>
                <c:pt idx="5">
                  <c:v>1154.7979591836729</c:v>
                </c:pt>
                <c:pt idx="6">
                  <c:v>1224.012244897958</c:v>
                </c:pt>
              </c:numCache>
            </c:numRef>
          </c:yVal>
          <c:smooth val="0"/>
        </c:ser>
        <c:ser>
          <c:idx val="2"/>
          <c:order val="2"/>
          <c:tx>
            <c:strRef>
              <c:f>'Duration vs. Repetition #'!$D$9</c:f>
              <c:strCache>
                <c:ptCount val="1"/>
                <c:pt idx="0">
                  <c:v>GK-T</c:v>
                </c:pt>
              </c:strCache>
            </c:strRef>
          </c:tx>
          <c:spPr>
            <a:ln w="50800" cmpd="sng">
              <a:solidFill>
                <a:schemeClr val="accent1"/>
              </a:solidFill>
            </a:ln>
            <a:effectLst>
              <a:outerShdw blurRad="50800" dist="38100" dir="2700000" algn="tl" rotWithShape="0">
                <a:srgbClr val="000000">
                  <a:alpha val="43000"/>
                </a:srgbClr>
              </a:outerShdw>
            </a:effectLst>
          </c:spPr>
          <c:marker>
            <c:symbol val="triangle"/>
            <c:size val="10"/>
            <c:spPr>
              <a:solidFill>
                <a:schemeClr val="accent1"/>
              </a:solidFill>
              <a:ln>
                <a:noFill/>
              </a:ln>
              <a:effectLst>
                <a:outerShdw blurRad="50800" dist="38100" dir="2700000" algn="tl" rotWithShape="0">
                  <a:srgbClr val="000000">
                    <a:alpha val="43000"/>
                  </a:srgbClr>
                </a:outerShdw>
              </a:effectLst>
            </c:spPr>
          </c:marker>
          <c:errBars>
            <c:errDir val="y"/>
            <c:errBarType val="both"/>
            <c:errValType val="cust"/>
            <c:noEndCap val="0"/>
            <c:plus>
              <c:numRef>
                <c:f>'Duration vs. Repetition #'!$O$10:$O$16</c:f>
                <c:numCache>
                  <c:formatCode>General</c:formatCode>
                  <c:ptCount val="7"/>
                  <c:pt idx="0">
                    <c:v>152.28037868412</c:v>
                  </c:pt>
                  <c:pt idx="1">
                    <c:v>68.764872235333911</c:v>
                  </c:pt>
                  <c:pt idx="2">
                    <c:v>56.158759500384711</c:v>
                  </c:pt>
                  <c:pt idx="3">
                    <c:v>38.763990129578261</c:v>
                  </c:pt>
                  <c:pt idx="4">
                    <c:v>44.249539117454361</c:v>
                  </c:pt>
                  <c:pt idx="5">
                    <c:v>40.046619522432202</c:v>
                  </c:pt>
                  <c:pt idx="6">
                    <c:v>39.408417417376228</c:v>
                  </c:pt>
                </c:numCache>
              </c:numRef>
            </c:plus>
            <c:minus>
              <c:numRef>
                <c:f>'Duration vs. Repetition #'!$O$10:$O$16</c:f>
                <c:numCache>
                  <c:formatCode>General</c:formatCode>
                  <c:ptCount val="7"/>
                  <c:pt idx="0">
                    <c:v>152.28037868412</c:v>
                  </c:pt>
                  <c:pt idx="1">
                    <c:v>68.764872235333911</c:v>
                  </c:pt>
                  <c:pt idx="2">
                    <c:v>56.158759500384711</c:v>
                  </c:pt>
                  <c:pt idx="3">
                    <c:v>38.763990129578261</c:v>
                  </c:pt>
                  <c:pt idx="4">
                    <c:v>44.249539117454361</c:v>
                  </c:pt>
                  <c:pt idx="5">
                    <c:v>40.046619522432202</c:v>
                  </c:pt>
                  <c:pt idx="6">
                    <c:v>39.408417417376228</c:v>
                  </c:pt>
                </c:numCache>
              </c:numRef>
            </c:minus>
            <c:spPr>
              <a:ln>
                <a:solidFill>
                  <a:schemeClr val="bg1"/>
                </a:solidFill>
              </a:ln>
              <a:effectLst>
                <a:outerShdw blurRad="50800" dist="38100" dir="2700000" algn="tl" rotWithShape="0">
                  <a:srgbClr val="000000">
                    <a:alpha val="43000"/>
                  </a:srgbClr>
                </a:outerShdw>
              </a:effectLst>
            </c:spPr>
          </c:errBars>
          <c:xVal>
            <c:numRef>
              <c:f>'Duration vs. Repetition #'!$A$10:$A$16</c:f>
              <c:numCache>
                <c:formatCode>General</c:formatCode>
                <c:ptCount val="7"/>
                <c:pt idx="0">
                  <c:v>1</c:v>
                </c:pt>
                <c:pt idx="1">
                  <c:v>2</c:v>
                </c:pt>
                <c:pt idx="2">
                  <c:v>3</c:v>
                </c:pt>
                <c:pt idx="3">
                  <c:v>4</c:v>
                </c:pt>
                <c:pt idx="4">
                  <c:v>5</c:v>
                </c:pt>
                <c:pt idx="5">
                  <c:v>6</c:v>
                </c:pt>
                <c:pt idx="6">
                  <c:v>7</c:v>
                </c:pt>
              </c:numCache>
            </c:numRef>
          </c:xVal>
          <c:yVal>
            <c:numRef>
              <c:f>'Duration vs. Repetition #'!$D$10:$D$16</c:f>
              <c:numCache>
                <c:formatCode>General</c:formatCode>
                <c:ptCount val="7"/>
                <c:pt idx="0">
                  <c:v>5468.2510204081627</c:v>
                </c:pt>
                <c:pt idx="1">
                  <c:v>1664.897959183673</c:v>
                </c:pt>
                <c:pt idx="2">
                  <c:v>1320.0510204081629</c:v>
                </c:pt>
                <c:pt idx="3">
                  <c:v>1186.0081632653059</c:v>
                </c:pt>
                <c:pt idx="4">
                  <c:v>1198.0081632653059</c:v>
                </c:pt>
                <c:pt idx="5">
                  <c:v>1182.2693877551019</c:v>
                </c:pt>
                <c:pt idx="6">
                  <c:v>1298.844897959184</c:v>
                </c:pt>
              </c:numCache>
            </c:numRef>
          </c:yVal>
          <c:smooth val="0"/>
        </c:ser>
        <c:dLbls>
          <c:showLegendKey val="0"/>
          <c:showVal val="0"/>
          <c:showCatName val="0"/>
          <c:showSerName val="0"/>
          <c:showPercent val="0"/>
          <c:showBubbleSize val="0"/>
        </c:dLbls>
        <c:axId val="1762482208"/>
        <c:axId val="1762477312"/>
      </c:scatterChart>
      <c:valAx>
        <c:axId val="1762477312"/>
        <c:scaling>
          <c:orientation val="minMax"/>
          <c:max val="6000"/>
        </c:scaling>
        <c:delete val="0"/>
        <c:axPos val="l"/>
        <c:majorGridlines>
          <c:spPr>
            <a:ln>
              <a:solidFill>
                <a:schemeClr val="tx1">
                  <a:lumMod val="75000"/>
                  <a:lumOff val="25000"/>
                </a:schemeClr>
              </a:solidFill>
            </a:ln>
          </c:spPr>
        </c:majorGridlines>
        <c:minorGridlines>
          <c:spPr>
            <a:ln>
              <a:solidFill>
                <a:schemeClr val="tx1">
                  <a:lumMod val="75000"/>
                  <a:lumOff val="25000"/>
                </a:schemeClr>
              </a:solidFill>
            </a:ln>
          </c:spPr>
        </c:minorGridlines>
        <c:title>
          <c:tx>
            <c:rich>
              <a:bodyPr/>
              <a:lstStyle/>
              <a:p>
                <a:pPr>
                  <a:defRPr sz="1400" b="0">
                    <a:solidFill>
                      <a:srgbClr val="FFCC00"/>
                    </a:solidFill>
                    <a:latin typeface="Verdana"/>
                    <a:cs typeface="Verdana"/>
                  </a:defRPr>
                </a:pPr>
                <a:r>
                  <a:rPr lang="en-US" sz="1400">
                    <a:solidFill>
                      <a:srgbClr val="FFCC00"/>
                    </a:solidFill>
                    <a:latin typeface="Verdana"/>
                    <a:cs typeface="Verdana"/>
                  </a:rPr>
                  <a:t>Gesture Entry Time (ms)</a:t>
                </a:r>
              </a:p>
            </c:rich>
          </c:tx>
          <c:layout>
            <c:manualLayout>
              <c:xMode val="edge"/>
              <c:yMode val="edge"/>
              <c:x val="3.0589905189700199E-3"/>
              <c:y val="0.18173168411037099"/>
            </c:manualLayout>
          </c:layout>
          <c:overlay val="0"/>
        </c:title>
        <c:numFmt formatCode="General" sourceLinked="1"/>
        <c:majorTickMark val="out"/>
        <c:minorTickMark val="none"/>
        <c:tickLblPos val="nextTo"/>
        <c:spPr>
          <a:ln>
            <a:solidFill>
              <a:srgbClr val="B3B3B3"/>
            </a:solidFill>
          </a:ln>
        </c:spPr>
        <c:txPr>
          <a:bodyPr/>
          <a:lstStyle/>
          <a:p>
            <a:pPr>
              <a:defRPr sz="1200" b="0">
                <a:solidFill>
                  <a:srgbClr val="FFFFFF"/>
                </a:solidFill>
                <a:latin typeface="Verdana"/>
                <a:cs typeface="Verdana"/>
              </a:defRPr>
            </a:pPr>
            <a:endParaRPr lang="en-US"/>
          </a:p>
        </c:txPr>
        <c:crossAx val="1762482208"/>
        <c:crosses val="autoZero"/>
        <c:crossBetween val="midCat"/>
        <c:majorUnit val="1000"/>
        <c:minorUnit val="500"/>
      </c:valAx>
      <c:valAx>
        <c:axId val="1762482208"/>
        <c:scaling>
          <c:orientation val="minMax"/>
          <c:max val="7"/>
          <c:min val="1"/>
        </c:scaling>
        <c:delete val="0"/>
        <c:axPos val="b"/>
        <c:title>
          <c:tx>
            <c:rich>
              <a:bodyPr/>
              <a:lstStyle/>
              <a:p>
                <a:pPr>
                  <a:defRPr sz="1400" b="0">
                    <a:solidFill>
                      <a:srgbClr val="FFCC00"/>
                    </a:solidFill>
                    <a:latin typeface="Verdana"/>
                    <a:cs typeface="Verdana"/>
                  </a:defRPr>
                </a:pPr>
                <a:r>
                  <a:rPr lang="en-US" sz="1400" dirty="0" smtClean="0">
                    <a:solidFill>
                      <a:srgbClr val="FFCC00"/>
                    </a:solidFill>
                    <a:latin typeface="Verdana"/>
                    <a:cs typeface="Verdana"/>
                  </a:rPr>
                  <a:t>Repetition</a:t>
                </a:r>
                <a:endParaRPr lang="en-US" sz="1400" dirty="0">
                  <a:solidFill>
                    <a:srgbClr val="FFCC00"/>
                  </a:solidFill>
                  <a:latin typeface="Verdana"/>
                  <a:cs typeface="Verdana"/>
                </a:endParaRPr>
              </a:p>
            </c:rich>
          </c:tx>
          <c:layout>
            <c:manualLayout>
              <c:xMode val="edge"/>
              <c:yMode val="edge"/>
              <c:x val="0.47635569450877502"/>
              <c:y val="0.93168980802697399"/>
            </c:manualLayout>
          </c:layout>
          <c:overlay val="0"/>
        </c:title>
        <c:numFmt formatCode="General" sourceLinked="1"/>
        <c:majorTickMark val="none"/>
        <c:minorTickMark val="none"/>
        <c:tickLblPos val="nextTo"/>
        <c:spPr>
          <a:ln>
            <a:solidFill>
              <a:srgbClr val="B3B3B3"/>
            </a:solidFill>
          </a:ln>
        </c:spPr>
        <c:txPr>
          <a:bodyPr/>
          <a:lstStyle/>
          <a:p>
            <a:pPr>
              <a:defRPr sz="1200" b="0">
                <a:solidFill>
                  <a:srgbClr val="FFFFFF"/>
                </a:solidFill>
                <a:latin typeface="Verdana"/>
                <a:cs typeface="Verdana"/>
              </a:defRPr>
            </a:pPr>
            <a:endParaRPr lang="en-US"/>
          </a:p>
        </c:txPr>
        <c:crossAx val="1762477312"/>
        <c:crosses val="autoZero"/>
        <c:crossBetween val="midCat"/>
      </c:valAx>
      <c:spPr>
        <a:noFill/>
        <a:ln>
          <a:solidFill>
            <a:schemeClr val="tx1">
              <a:lumMod val="75000"/>
              <a:lumOff val="25000"/>
            </a:schemeClr>
          </a:solidFill>
          <a:prstDash val="solid"/>
        </a:ln>
      </c:spPr>
    </c:plotArea>
    <c:legend>
      <c:legendPos val="t"/>
      <c:layout>
        <c:manualLayout>
          <c:xMode val="edge"/>
          <c:yMode val="edge"/>
          <c:x val="0.11194663167104101"/>
          <c:y val="0"/>
          <c:w val="0.84263264886006894"/>
          <c:h val="0.106352405283307"/>
        </c:manualLayout>
      </c:layout>
      <c:overlay val="0"/>
      <c:spPr>
        <a:noFill/>
        <a:ln>
          <a:noFill/>
        </a:ln>
      </c:spPr>
      <c:txPr>
        <a:bodyPr/>
        <a:lstStyle/>
        <a:p>
          <a:pPr>
            <a:defRPr sz="1200" b="0">
              <a:solidFill>
                <a:srgbClr val="FFFFFF"/>
              </a:solidFill>
              <a:latin typeface="Verdana"/>
              <a:cs typeface="Verdana"/>
            </a:defRPr>
          </a:pPr>
          <a:endParaRPr lang="en-US"/>
        </a:p>
      </c:txPr>
    </c:legend>
    <c:plotVisOnly val="1"/>
    <c:dispBlanksAs val="gap"/>
    <c:showDLblsOverMax val="0"/>
  </c:chart>
  <c:spPr>
    <a:ln>
      <a:noFill/>
    </a:ln>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47743296793799"/>
          <c:y val="0.114745361872582"/>
          <c:w val="0.84246127322319997"/>
          <c:h val="0.73634808493847903"/>
        </c:manualLayout>
      </c:layout>
      <c:scatterChart>
        <c:scatterStyle val="lineMarker"/>
        <c:varyColors val="0"/>
        <c:ser>
          <c:idx val="1"/>
          <c:order val="0"/>
          <c:tx>
            <c:strRef>
              <c:f>'Duration vs. Repetition #'!$C$9</c:f>
              <c:strCache>
                <c:ptCount val="1"/>
                <c:pt idx="0">
                  <c:v>Qwerty</c:v>
                </c:pt>
              </c:strCache>
            </c:strRef>
          </c:tx>
          <c:spPr>
            <a:ln w="50800" cmpd="sng">
              <a:solidFill>
                <a:schemeClr val="accent2"/>
              </a:solidFill>
            </a:ln>
            <a:effectLst>
              <a:outerShdw blurRad="50800" dist="38100" dir="2700000" algn="tl" rotWithShape="0">
                <a:srgbClr val="000000">
                  <a:alpha val="43000"/>
                </a:srgbClr>
              </a:outerShdw>
            </a:effectLst>
          </c:spPr>
          <c:marker>
            <c:symbol val="diamond"/>
            <c:size val="10"/>
            <c:spPr>
              <a:solidFill>
                <a:schemeClr val="accent2"/>
              </a:solidFill>
              <a:ln>
                <a:noFill/>
              </a:ln>
              <a:effectLst>
                <a:outerShdw blurRad="50800" dist="38100" dir="2700000" algn="tl" rotWithShape="0">
                  <a:srgbClr val="000000">
                    <a:alpha val="43000"/>
                  </a:srgbClr>
                </a:outerShdw>
              </a:effectLst>
            </c:spPr>
          </c:marker>
          <c:errBars>
            <c:errDir val="y"/>
            <c:errBarType val="both"/>
            <c:errValType val="cust"/>
            <c:noEndCap val="0"/>
            <c:plus>
              <c:numRef>
                <c:f>'Duration vs. Repetition #'!$N$10:$N$16</c:f>
                <c:numCache>
                  <c:formatCode>General</c:formatCode>
                  <c:ptCount val="7"/>
                  <c:pt idx="0">
                    <c:v>67.057279506568648</c:v>
                  </c:pt>
                  <c:pt idx="1">
                    <c:v>43.84152027995993</c:v>
                  </c:pt>
                  <c:pt idx="2">
                    <c:v>44.472824042337542</c:v>
                  </c:pt>
                  <c:pt idx="3">
                    <c:v>41.694644373461053</c:v>
                  </c:pt>
                  <c:pt idx="4">
                    <c:v>40.234370489537078</c:v>
                  </c:pt>
                  <c:pt idx="5">
                    <c:v>41.305555210494752</c:v>
                  </c:pt>
                  <c:pt idx="6">
                    <c:v>40.786106721011343</c:v>
                  </c:pt>
                </c:numCache>
              </c:numRef>
            </c:plus>
            <c:minus>
              <c:numRef>
                <c:f>'Duration vs. Repetition #'!$N$10:$N$16</c:f>
                <c:numCache>
                  <c:formatCode>General</c:formatCode>
                  <c:ptCount val="7"/>
                  <c:pt idx="0">
                    <c:v>67.057279506568648</c:v>
                  </c:pt>
                  <c:pt idx="1">
                    <c:v>43.84152027995993</c:v>
                  </c:pt>
                  <c:pt idx="2">
                    <c:v>44.472824042337542</c:v>
                  </c:pt>
                  <c:pt idx="3">
                    <c:v>41.694644373461053</c:v>
                  </c:pt>
                  <c:pt idx="4">
                    <c:v>40.234370489537078</c:v>
                  </c:pt>
                  <c:pt idx="5">
                    <c:v>41.305555210494752</c:v>
                  </c:pt>
                  <c:pt idx="6">
                    <c:v>40.786106721011343</c:v>
                  </c:pt>
                </c:numCache>
              </c:numRef>
            </c:minus>
            <c:spPr>
              <a:ln>
                <a:solidFill>
                  <a:schemeClr val="bg1"/>
                </a:solidFill>
              </a:ln>
            </c:spPr>
          </c:errBars>
          <c:xVal>
            <c:numRef>
              <c:f>'Duration vs. Repetition #'!$A$10:$A$16</c:f>
              <c:numCache>
                <c:formatCode>General</c:formatCode>
                <c:ptCount val="7"/>
                <c:pt idx="0">
                  <c:v>1</c:v>
                </c:pt>
                <c:pt idx="1">
                  <c:v>2</c:v>
                </c:pt>
                <c:pt idx="2">
                  <c:v>3</c:v>
                </c:pt>
                <c:pt idx="3">
                  <c:v>4</c:v>
                </c:pt>
                <c:pt idx="4">
                  <c:v>5</c:v>
                </c:pt>
                <c:pt idx="5">
                  <c:v>6</c:v>
                </c:pt>
                <c:pt idx="6">
                  <c:v>7</c:v>
                </c:pt>
              </c:numCache>
            </c:numRef>
          </c:xVal>
          <c:yVal>
            <c:numRef>
              <c:f>'Duration vs. Repetition #'!$C$10:$C$16</c:f>
              <c:numCache>
                <c:formatCode>General</c:formatCode>
                <c:ptCount val="7"/>
                <c:pt idx="0">
                  <c:v>2654.8612244897959</c:v>
                </c:pt>
                <c:pt idx="1">
                  <c:v>1429.55918367347</c:v>
                </c:pt>
                <c:pt idx="2">
                  <c:v>1321.955102040816</c:v>
                </c:pt>
                <c:pt idx="3">
                  <c:v>1246.9918367346941</c:v>
                </c:pt>
                <c:pt idx="4">
                  <c:v>1288.936734693877</c:v>
                </c:pt>
                <c:pt idx="5">
                  <c:v>1323.1897959183671</c:v>
                </c:pt>
                <c:pt idx="6">
                  <c:v>1396.171428571429</c:v>
                </c:pt>
              </c:numCache>
            </c:numRef>
          </c:yVal>
          <c:smooth val="0"/>
        </c:ser>
        <c:ser>
          <c:idx val="0"/>
          <c:order val="1"/>
          <c:tx>
            <c:strRef>
              <c:f>'Duration vs. Repetition #'!$B$9</c:f>
              <c:strCache>
                <c:ptCount val="1"/>
                <c:pt idx="0">
                  <c:v>GK-D</c:v>
                </c:pt>
              </c:strCache>
            </c:strRef>
          </c:tx>
          <c:spPr>
            <a:ln w="50800" cmpd="sng">
              <a:solidFill>
                <a:schemeClr val="accent3"/>
              </a:solidFill>
            </a:ln>
            <a:effectLst>
              <a:outerShdw blurRad="50800" dist="38100" dir="2700000" algn="tl" rotWithShape="0">
                <a:srgbClr val="000000">
                  <a:alpha val="43000"/>
                </a:srgbClr>
              </a:outerShdw>
            </a:effectLst>
          </c:spPr>
          <c:marker>
            <c:symbol val="square"/>
            <c:size val="10"/>
            <c:spPr>
              <a:solidFill>
                <a:schemeClr val="accent3"/>
              </a:solidFill>
              <a:ln>
                <a:noFill/>
              </a:ln>
              <a:effectLst>
                <a:outerShdw blurRad="50800" dist="38100" dir="2700000" algn="tl" rotWithShape="0">
                  <a:srgbClr val="000000">
                    <a:alpha val="43000"/>
                  </a:srgbClr>
                </a:outerShdw>
              </a:effectLst>
            </c:spPr>
          </c:marker>
          <c:errBars>
            <c:errDir val="y"/>
            <c:errBarType val="both"/>
            <c:errValType val="cust"/>
            <c:noEndCap val="0"/>
            <c:plus>
              <c:numRef>
                <c:f>'Duration vs. Repetition #'!$M$10:$M$16</c:f>
                <c:numCache>
                  <c:formatCode>General</c:formatCode>
                  <c:ptCount val="7"/>
                  <c:pt idx="0">
                    <c:v>159.07062893365151</c:v>
                  </c:pt>
                  <c:pt idx="1">
                    <c:v>51.321452908212493</c:v>
                  </c:pt>
                  <c:pt idx="2">
                    <c:v>36.021221798949938</c:v>
                  </c:pt>
                  <c:pt idx="3">
                    <c:v>47.535978075838138</c:v>
                  </c:pt>
                  <c:pt idx="4">
                    <c:v>47.709287554152091</c:v>
                  </c:pt>
                  <c:pt idx="5">
                    <c:v>50.620995905138898</c:v>
                  </c:pt>
                  <c:pt idx="6">
                    <c:v>45.962241192272728</c:v>
                  </c:pt>
                </c:numCache>
              </c:numRef>
            </c:plus>
            <c:minus>
              <c:numRef>
                <c:f>'Duration vs. Repetition #'!$M$10:$M$16</c:f>
                <c:numCache>
                  <c:formatCode>General</c:formatCode>
                  <c:ptCount val="7"/>
                  <c:pt idx="0">
                    <c:v>159.07062893365151</c:v>
                  </c:pt>
                  <c:pt idx="1">
                    <c:v>51.321452908212493</c:v>
                  </c:pt>
                  <c:pt idx="2">
                    <c:v>36.021221798949938</c:v>
                  </c:pt>
                  <c:pt idx="3">
                    <c:v>47.535978075838138</c:v>
                  </c:pt>
                  <c:pt idx="4">
                    <c:v>47.709287554152091</c:v>
                  </c:pt>
                  <c:pt idx="5">
                    <c:v>50.620995905138898</c:v>
                  </c:pt>
                  <c:pt idx="6">
                    <c:v>45.962241192272728</c:v>
                  </c:pt>
                </c:numCache>
              </c:numRef>
            </c:minus>
            <c:spPr>
              <a:ln>
                <a:solidFill>
                  <a:schemeClr val="bg1"/>
                </a:solidFill>
              </a:ln>
            </c:spPr>
          </c:errBars>
          <c:xVal>
            <c:numRef>
              <c:f>'Duration vs. Repetition #'!$A$10:$A$16</c:f>
              <c:numCache>
                <c:formatCode>General</c:formatCode>
                <c:ptCount val="7"/>
                <c:pt idx="0">
                  <c:v>1</c:v>
                </c:pt>
                <c:pt idx="1">
                  <c:v>2</c:v>
                </c:pt>
                <c:pt idx="2">
                  <c:v>3</c:v>
                </c:pt>
                <c:pt idx="3">
                  <c:v>4</c:v>
                </c:pt>
                <c:pt idx="4">
                  <c:v>5</c:v>
                </c:pt>
                <c:pt idx="5">
                  <c:v>6</c:v>
                </c:pt>
                <c:pt idx="6">
                  <c:v>7</c:v>
                </c:pt>
              </c:numCache>
            </c:numRef>
          </c:xVal>
          <c:yVal>
            <c:numRef>
              <c:f>'Duration vs. Repetition #'!$B$10:$B$16</c:f>
              <c:numCache>
                <c:formatCode>General</c:formatCode>
                <c:ptCount val="7"/>
                <c:pt idx="0">
                  <c:v>5870.1285714285696</c:v>
                </c:pt>
                <c:pt idx="1">
                  <c:v>1695.9530612244901</c:v>
                </c:pt>
                <c:pt idx="2">
                  <c:v>1145.86530612245</c:v>
                </c:pt>
                <c:pt idx="3">
                  <c:v>1104.1448979591839</c:v>
                </c:pt>
                <c:pt idx="4">
                  <c:v>1122.848979591837</c:v>
                </c:pt>
                <c:pt idx="5">
                  <c:v>1154.7979591836729</c:v>
                </c:pt>
                <c:pt idx="6">
                  <c:v>1224.012244897958</c:v>
                </c:pt>
              </c:numCache>
            </c:numRef>
          </c:yVal>
          <c:smooth val="0"/>
        </c:ser>
        <c:ser>
          <c:idx val="2"/>
          <c:order val="2"/>
          <c:tx>
            <c:strRef>
              <c:f>'Duration vs. Repetition #'!$D$9</c:f>
              <c:strCache>
                <c:ptCount val="1"/>
                <c:pt idx="0">
                  <c:v>GK-T</c:v>
                </c:pt>
              </c:strCache>
            </c:strRef>
          </c:tx>
          <c:spPr>
            <a:ln w="50800" cmpd="sng">
              <a:solidFill>
                <a:schemeClr val="accent1"/>
              </a:solidFill>
            </a:ln>
            <a:effectLst>
              <a:outerShdw blurRad="50800" dist="38100" dir="2700000" algn="tl" rotWithShape="0">
                <a:srgbClr val="000000">
                  <a:alpha val="43000"/>
                </a:srgbClr>
              </a:outerShdw>
            </a:effectLst>
          </c:spPr>
          <c:marker>
            <c:symbol val="triangle"/>
            <c:size val="10"/>
            <c:spPr>
              <a:solidFill>
                <a:schemeClr val="accent1"/>
              </a:solidFill>
              <a:ln>
                <a:noFill/>
              </a:ln>
              <a:effectLst>
                <a:outerShdw blurRad="50800" dist="38100" dir="2700000" algn="tl" rotWithShape="0">
                  <a:srgbClr val="000000">
                    <a:alpha val="43000"/>
                  </a:srgbClr>
                </a:outerShdw>
              </a:effectLst>
            </c:spPr>
          </c:marker>
          <c:errBars>
            <c:errDir val="y"/>
            <c:errBarType val="both"/>
            <c:errValType val="cust"/>
            <c:noEndCap val="0"/>
            <c:plus>
              <c:numRef>
                <c:f>'Duration vs. Repetition #'!$O$10:$O$16</c:f>
                <c:numCache>
                  <c:formatCode>General</c:formatCode>
                  <c:ptCount val="7"/>
                  <c:pt idx="0">
                    <c:v>152.28037868412</c:v>
                  </c:pt>
                  <c:pt idx="1">
                    <c:v>68.764872235333911</c:v>
                  </c:pt>
                  <c:pt idx="2">
                    <c:v>56.158759500384711</c:v>
                  </c:pt>
                  <c:pt idx="3">
                    <c:v>38.763990129578261</c:v>
                  </c:pt>
                  <c:pt idx="4">
                    <c:v>44.249539117454361</c:v>
                  </c:pt>
                  <c:pt idx="5">
                    <c:v>40.046619522432202</c:v>
                  </c:pt>
                  <c:pt idx="6">
                    <c:v>39.408417417376249</c:v>
                  </c:pt>
                </c:numCache>
              </c:numRef>
            </c:plus>
            <c:minus>
              <c:numRef>
                <c:f>'Duration vs. Repetition #'!$O$10:$O$16</c:f>
                <c:numCache>
                  <c:formatCode>General</c:formatCode>
                  <c:ptCount val="7"/>
                  <c:pt idx="0">
                    <c:v>152.28037868412</c:v>
                  </c:pt>
                  <c:pt idx="1">
                    <c:v>68.764872235333911</c:v>
                  </c:pt>
                  <c:pt idx="2">
                    <c:v>56.158759500384711</c:v>
                  </c:pt>
                  <c:pt idx="3">
                    <c:v>38.763990129578261</c:v>
                  </c:pt>
                  <c:pt idx="4">
                    <c:v>44.249539117454361</c:v>
                  </c:pt>
                  <c:pt idx="5">
                    <c:v>40.046619522432202</c:v>
                  </c:pt>
                  <c:pt idx="6">
                    <c:v>39.408417417376249</c:v>
                  </c:pt>
                </c:numCache>
              </c:numRef>
            </c:minus>
            <c:spPr>
              <a:ln>
                <a:solidFill>
                  <a:schemeClr val="bg1"/>
                </a:solidFill>
              </a:ln>
              <a:effectLst>
                <a:outerShdw blurRad="50800" dist="38100" dir="2700000" algn="tl" rotWithShape="0">
                  <a:srgbClr val="000000">
                    <a:alpha val="43000"/>
                  </a:srgbClr>
                </a:outerShdw>
              </a:effectLst>
            </c:spPr>
          </c:errBars>
          <c:xVal>
            <c:numRef>
              <c:f>'Duration vs. Repetition #'!$A$10:$A$16</c:f>
              <c:numCache>
                <c:formatCode>General</c:formatCode>
                <c:ptCount val="7"/>
                <c:pt idx="0">
                  <c:v>1</c:v>
                </c:pt>
                <c:pt idx="1">
                  <c:v>2</c:v>
                </c:pt>
                <c:pt idx="2">
                  <c:v>3</c:v>
                </c:pt>
                <c:pt idx="3">
                  <c:v>4</c:v>
                </c:pt>
                <c:pt idx="4">
                  <c:v>5</c:v>
                </c:pt>
                <c:pt idx="5">
                  <c:v>6</c:v>
                </c:pt>
                <c:pt idx="6">
                  <c:v>7</c:v>
                </c:pt>
              </c:numCache>
            </c:numRef>
          </c:xVal>
          <c:yVal>
            <c:numRef>
              <c:f>'Duration vs. Repetition #'!$D$10:$D$16</c:f>
              <c:numCache>
                <c:formatCode>General</c:formatCode>
                <c:ptCount val="7"/>
                <c:pt idx="0">
                  <c:v>5468.2510204081627</c:v>
                </c:pt>
                <c:pt idx="1">
                  <c:v>1664.897959183673</c:v>
                </c:pt>
                <c:pt idx="2">
                  <c:v>1320.0510204081629</c:v>
                </c:pt>
                <c:pt idx="3">
                  <c:v>1186.0081632653059</c:v>
                </c:pt>
                <c:pt idx="4">
                  <c:v>1198.0081632653059</c:v>
                </c:pt>
                <c:pt idx="5">
                  <c:v>1182.2693877551019</c:v>
                </c:pt>
                <c:pt idx="6">
                  <c:v>1298.844897959184</c:v>
                </c:pt>
              </c:numCache>
            </c:numRef>
          </c:yVal>
          <c:smooth val="0"/>
        </c:ser>
        <c:dLbls>
          <c:showLegendKey val="0"/>
          <c:showVal val="0"/>
          <c:showCatName val="0"/>
          <c:showSerName val="0"/>
          <c:showPercent val="0"/>
          <c:showBubbleSize val="0"/>
        </c:dLbls>
        <c:axId val="1762468064"/>
        <c:axId val="1762482752"/>
      </c:scatterChart>
      <c:valAx>
        <c:axId val="1762482752"/>
        <c:scaling>
          <c:orientation val="minMax"/>
          <c:max val="6000"/>
        </c:scaling>
        <c:delete val="0"/>
        <c:axPos val="l"/>
        <c:majorGridlines>
          <c:spPr>
            <a:ln>
              <a:solidFill>
                <a:schemeClr val="tx1">
                  <a:lumMod val="75000"/>
                  <a:lumOff val="25000"/>
                </a:schemeClr>
              </a:solidFill>
            </a:ln>
          </c:spPr>
        </c:majorGridlines>
        <c:minorGridlines>
          <c:spPr>
            <a:ln>
              <a:solidFill>
                <a:schemeClr val="tx1">
                  <a:lumMod val="75000"/>
                  <a:lumOff val="25000"/>
                </a:schemeClr>
              </a:solidFill>
            </a:ln>
          </c:spPr>
        </c:minorGridlines>
        <c:title>
          <c:tx>
            <c:rich>
              <a:bodyPr/>
              <a:lstStyle/>
              <a:p>
                <a:pPr>
                  <a:defRPr sz="1400" b="0">
                    <a:solidFill>
                      <a:srgbClr val="FFCC00"/>
                    </a:solidFill>
                    <a:latin typeface="Verdana"/>
                    <a:cs typeface="Verdana"/>
                  </a:defRPr>
                </a:pPr>
                <a:r>
                  <a:rPr lang="en-US" sz="1400">
                    <a:solidFill>
                      <a:srgbClr val="FFCC00"/>
                    </a:solidFill>
                    <a:latin typeface="Verdana"/>
                    <a:cs typeface="Verdana"/>
                  </a:rPr>
                  <a:t>Gesture Entry Time (ms)</a:t>
                </a:r>
              </a:p>
            </c:rich>
          </c:tx>
          <c:layout>
            <c:manualLayout>
              <c:xMode val="edge"/>
              <c:yMode val="edge"/>
              <c:x val="3.0589905189700199E-3"/>
              <c:y val="0.18173168411037099"/>
            </c:manualLayout>
          </c:layout>
          <c:overlay val="0"/>
        </c:title>
        <c:numFmt formatCode="General" sourceLinked="1"/>
        <c:majorTickMark val="out"/>
        <c:minorTickMark val="none"/>
        <c:tickLblPos val="nextTo"/>
        <c:spPr>
          <a:ln>
            <a:solidFill>
              <a:srgbClr val="B3B3B3"/>
            </a:solidFill>
          </a:ln>
        </c:spPr>
        <c:txPr>
          <a:bodyPr/>
          <a:lstStyle/>
          <a:p>
            <a:pPr>
              <a:defRPr sz="1200" b="0">
                <a:solidFill>
                  <a:srgbClr val="FFFFFF"/>
                </a:solidFill>
                <a:latin typeface="Verdana"/>
                <a:cs typeface="Verdana"/>
              </a:defRPr>
            </a:pPr>
            <a:endParaRPr lang="en-US"/>
          </a:p>
        </c:txPr>
        <c:crossAx val="1762468064"/>
        <c:crosses val="autoZero"/>
        <c:crossBetween val="midCat"/>
        <c:majorUnit val="1000"/>
        <c:minorUnit val="500"/>
      </c:valAx>
      <c:valAx>
        <c:axId val="1762468064"/>
        <c:scaling>
          <c:orientation val="minMax"/>
          <c:max val="7"/>
          <c:min val="1"/>
        </c:scaling>
        <c:delete val="0"/>
        <c:axPos val="b"/>
        <c:title>
          <c:tx>
            <c:rich>
              <a:bodyPr/>
              <a:lstStyle/>
              <a:p>
                <a:pPr>
                  <a:defRPr sz="1400" b="0">
                    <a:solidFill>
                      <a:srgbClr val="FFCC00"/>
                    </a:solidFill>
                    <a:latin typeface="Verdana"/>
                    <a:cs typeface="Verdana"/>
                  </a:defRPr>
                </a:pPr>
                <a:r>
                  <a:rPr lang="en-US" sz="1400" dirty="0" smtClean="0">
                    <a:solidFill>
                      <a:srgbClr val="FFCC00"/>
                    </a:solidFill>
                    <a:latin typeface="Verdana"/>
                    <a:cs typeface="Verdana"/>
                  </a:rPr>
                  <a:t>Repetition</a:t>
                </a:r>
                <a:endParaRPr lang="en-US" sz="1400" dirty="0">
                  <a:solidFill>
                    <a:srgbClr val="FFCC00"/>
                  </a:solidFill>
                  <a:latin typeface="Verdana"/>
                  <a:cs typeface="Verdana"/>
                </a:endParaRPr>
              </a:p>
            </c:rich>
          </c:tx>
          <c:layout>
            <c:manualLayout>
              <c:xMode val="edge"/>
              <c:yMode val="edge"/>
              <c:x val="0.47635569450877502"/>
              <c:y val="0.93168980802697399"/>
            </c:manualLayout>
          </c:layout>
          <c:overlay val="0"/>
        </c:title>
        <c:numFmt formatCode="General" sourceLinked="1"/>
        <c:majorTickMark val="none"/>
        <c:minorTickMark val="none"/>
        <c:tickLblPos val="nextTo"/>
        <c:spPr>
          <a:ln>
            <a:solidFill>
              <a:srgbClr val="B3B3B3"/>
            </a:solidFill>
          </a:ln>
        </c:spPr>
        <c:txPr>
          <a:bodyPr/>
          <a:lstStyle/>
          <a:p>
            <a:pPr>
              <a:defRPr sz="1200" b="0">
                <a:solidFill>
                  <a:srgbClr val="FFFFFF"/>
                </a:solidFill>
                <a:latin typeface="Verdana"/>
                <a:cs typeface="Verdana"/>
              </a:defRPr>
            </a:pPr>
            <a:endParaRPr lang="en-US"/>
          </a:p>
        </c:txPr>
        <c:crossAx val="1762482752"/>
        <c:crosses val="autoZero"/>
        <c:crossBetween val="midCat"/>
      </c:valAx>
      <c:spPr>
        <a:noFill/>
        <a:ln>
          <a:solidFill>
            <a:schemeClr val="tx1">
              <a:lumMod val="75000"/>
              <a:lumOff val="25000"/>
            </a:schemeClr>
          </a:solidFill>
          <a:prstDash val="solid"/>
        </a:ln>
      </c:spPr>
    </c:plotArea>
    <c:legend>
      <c:legendPos val="t"/>
      <c:layout>
        <c:manualLayout>
          <c:xMode val="edge"/>
          <c:yMode val="edge"/>
          <c:x val="0.11194663167104101"/>
          <c:y val="0"/>
          <c:w val="0.84263264886006894"/>
          <c:h val="0.106352405283307"/>
        </c:manualLayout>
      </c:layout>
      <c:overlay val="0"/>
      <c:spPr>
        <a:noFill/>
        <a:ln>
          <a:noFill/>
        </a:ln>
      </c:spPr>
      <c:txPr>
        <a:bodyPr/>
        <a:lstStyle/>
        <a:p>
          <a:pPr>
            <a:defRPr sz="1200" b="0">
              <a:solidFill>
                <a:srgbClr val="FFFFFF"/>
              </a:solidFill>
              <a:latin typeface="Verdana"/>
              <a:cs typeface="Verdana"/>
            </a:defRPr>
          </a:pPr>
          <a:endParaRPr lang="en-US"/>
        </a:p>
      </c:txPr>
    </c:legend>
    <c:plotVisOnly val="1"/>
    <c:dispBlanksAs val="gap"/>
    <c:showDLblsOverMax val="0"/>
  </c:chart>
  <c:spPr>
    <a:ln>
      <a:noFill/>
    </a:ln>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47743296793799"/>
          <c:y val="0.114745361872582"/>
          <c:w val="0.84246127322319997"/>
          <c:h val="0.73634808493847903"/>
        </c:manualLayout>
      </c:layout>
      <c:scatterChart>
        <c:scatterStyle val="lineMarker"/>
        <c:varyColors val="0"/>
        <c:ser>
          <c:idx val="1"/>
          <c:order val="0"/>
          <c:tx>
            <c:strRef>
              <c:f>'Duration vs. Repetition #'!$C$9</c:f>
              <c:strCache>
                <c:ptCount val="1"/>
                <c:pt idx="0">
                  <c:v>Qwerty</c:v>
                </c:pt>
              </c:strCache>
            </c:strRef>
          </c:tx>
          <c:spPr>
            <a:ln w="50800" cmpd="sng">
              <a:solidFill>
                <a:schemeClr val="accent2"/>
              </a:solidFill>
            </a:ln>
            <a:effectLst>
              <a:outerShdw blurRad="50800" dist="38100" dir="2700000" algn="tl" rotWithShape="0">
                <a:srgbClr val="000000">
                  <a:alpha val="43000"/>
                </a:srgbClr>
              </a:outerShdw>
            </a:effectLst>
          </c:spPr>
          <c:marker>
            <c:symbol val="diamond"/>
            <c:size val="10"/>
            <c:spPr>
              <a:solidFill>
                <a:schemeClr val="accent2"/>
              </a:solidFill>
              <a:ln>
                <a:noFill/>
              </a:ln>
              <a:effectLst>
                <a:outerShdw blurRad="50800" dist="38100" dir="2700000" algn="tl" rotWithShape="0">
                  <a:srgbClr val="000000">
                    <a:alpha val="43000"/>
                  </a:srgbClr>
                </a:outerShdw>
              </a:effectLst>
            </c:spPr>
          </c:marker>
          <c:errBars>
            <c:errDir val="y"/>
            <c:errBarType val="both"/>
            <c:errValType val="cust"/>
            <c:noEndCap val="0"/>
            <c:plus>
              <c:numRef>
                <c:f>'Duration vs. Repetition #'!$N$10:$N$16</c:f>
                <c:numCache>
                  <c:formatCode>General</c:formatCode>
                  <c:ptCount val="7"/>
                  <c:pt idx="0">
                    <c:v>67.057279506568648</c:v>
                  </c:pt>
                  <c:pt idx="1">
                    <c:v>43.84152027995993</c:v>
                  </c:pt>
                  <c:pt idx="2">
                    <c:v>44.472824042337542</c:v>
                  </c:pt>
                  <c:pt idx="3">
                    <c:v>41.694644373461053</c:v>
                  </c:pt>
                  <c:pt idx="4">
                    <c:v>40.234370489537078</c:v>
                  </c:pt>
                  <c:pt idx="5">
                    <c:v>41.305555210494752</c:v>
                  </c:pt>
                  <c:pt idx="6">
                    <c:v>40.786106721011343</c:v>
                  </c:pt>
                </c:numCache>
              </c:numRef>
            </c:plus>
            <c:minus>
              <c:numRef>
                <c:f>'Duration vs. Repetition #'!$N$10:$N$16</c:f>
                <c:numCache>
                  <c:formatCode>General</c:formatCode>
                  <c:ptCount val="7"/>
                  <c:pt idx="0">
                    <c:v>67.057279506568648</c:v>
                  </c:pt>
                  <c:pt idx="1">
                    <c:v>43.84152027995993</c:v>
                  </c:pt>
                  <c:pt idx="2">
                    <c:v>44.472824042337542</c:v>
                  </c:pt>
                  <c:pt idx="3">
                    <c:v>41.694644373461053</c:v>
                  </c:pt>
                  <c:pt idx="4">
                    <c:v>40.234370489537078</c:v>
                  </c:pt>
                  <c:pt idx="5">
                    <c:v>41.305555210494752</c:v>
                  </c:pt>
                  <c:pt idx="6">
                    <c:v>40.786106721011343</c:v>
                  </c:pt>
                </c:numCache>
              </c:numRef>
            </c:minus>
            <c:spPr>
              <a:ln>
                <a:solidFill>
                  <a:schemeClr val="bg1"/>
                </a:solidFill>
              </a:ln>
              <a:effectLst>
                <a:outerShdw blurRad="50800" dist="38100" dir="2700000" algn="tl" rotWithShape="0">
                  <a:srgbClr val="000000">
                    <a:alpha val="43000"/>
                  </a:srgbClr>
                </a:outerShdw>
              </a:effectLst>
            </c:spPr>
          </c:errBars>
          <c:xVal>
            <c:numRef>
              <c:f>'Duration vs. Repetition #'!$A$10:$A$16</c:f>
              <c:numCache>
                <c:formatCode>General</c:formatCode>
                <c:ptCount val="7"/>
                <c:pt idx="0">
                  <c:v>1</c:v>
                </c:pt>
                <c:pt idx="1">
                  <c:v>2</c:v>
                </c:pt>
                <c:pt idx="2">
                  <c:v>3</c:v>
                </c:pt>
                <c:pt idx="3">
                  <c:v>4</c:v>
                </c:pt>
                <c:pt idx="4">
                  <c:v>5</c:v>
                </c:pt>
                <c:pt idx="5">
                  <c:v>6</c:v>
                </c:pt>
                <c:pt idx="6">
                  <c:v>7</c:v>
                </c:pt>
              </c:numCache>
            </c:numRef>
          </c:xVal>
          <c:yVal>
            <c:numRef>
              <c:f>'Duration vs. Repetition #'!$C$10:$C$16</c:f>
              <c:numCache>
                <c:formatCode>General</c:formatCode>
                <c:ptCount val="7"/>
                <c:pt idx="0">
                  <c:v>2654.8612244897959</c:v>
                </c:pt>
                <c:pt idx="1">
                  <c:v>1429.55918367347</c:v>
                </c:pt>
                <c:pt idx="2">
                  <c:v>1321.955102040816</c:v>
                </c:pt>
                <c:pt idx="3">
                  <c:v>1246.9918367346941</c:v>
                </c:pt>
                <c:pt idx="4">
                  <c:v>1288.936734693877</c:v>
                </c:pt>
                <c:pt idx="5">
                  <c:v>1323.1897959183671</c:v>
                </c:pt>
                <c:pt idx="6">
                  <c:v>1396.171428571429</c:v>
                </c:pt>
              </c:numCache>
            </c:numRef>
          </c:yVal>
          <c:smooth val="0"/>
        </c:ser>
        <c:ser>
          <c:idx val="0"/>
          <c:order val="1"/>
          <c:tx>
            <c:strRef>
              <c:f>'Duration vs. Repetition #'!$B$9</c:f>
              <c:strCache>
                <c:ptCount val="1"/>
                <c:pt idx="0">
                  <c:v>GK-D</c:v>
                </c:pt>
              </c:strCache>
            </c:strRef>
          </c:tx>
          <c:spPr>
            <a:ln w="50800" cmpd="sng">
              <a:solidFill>
                <a:schemeClr val="accent3"/>
              </a:solidFill>
            </a:ln>
            <a:effectLst>
              <a:outerShdw blurRad="50800" dist="38100" dir="2700000" algn="tl" rotWithShape="0">
                <a:srgbClr val="000000">
                  <a:alpha val="43000"/>
                </a:srgbClr>
              </a:outerShdw>
            </a:effectLst>
          </c:spPr>
          <c:marker>
            <c:symbol val="square"/>
            <c:size val="10"/>
            <c:spPr>
              <a:solidFill>
                <a:schemeClr val="accent3"/>
              </a:solidFill>
              <a:ln>
                <a:noFill/>
              </a:ln>
              <a:effectLst>
                <a:outerShdw blurRad="50800" dist="38100" dir="2700000" algn="tl" rotWithShape="0">
                  <a:srgbClr val="000000">
                    <a:alpha val="43000"/>
                  </a:srgbClr>
                </a:outerShdw>
              </a:effectLst>
            </c:spPr>
          </c:marker>
          <c:errBars>
            <c:errDir val="y"/>
            <c:errBarType val="both"/>
            <c:errValType val="cust"/>
            <c:noEndCap val="0"/>
            <c:plus>
              <c:numRef>
                <c:f>'Duration vs. Repetition #'!$M$10:$M$16</c:f>
                <c:numCache>
                  <c:formatCode>General</c:formatCode>
                  <c:ptCount val="7"/>
                  <c:pt idx="0">
                    <c:v>159.07062893365151</c:v>
                  </c:pt>
                  <c:pt idx="1">
                    <c:v>51.321452908212493</c:v>
                  </c:pt>
                  <c:pt idx="2">
                    <c:v>36.021221798949938</c:v>
                  </c:pt>
                  <c:pt idx="3">
                    <c:v>47.535978075838138</c:v>
                  </c:pt>
                  <c:pt idx="4">
                    <c:v>47.70928755415207</c:v>
                  </c:pt>
                  <c:pt idx="5">
                    <c:v>50.620995905138898</c:v>
                  </c:pt>
                  <c:pt idx="6">
                    <c:v>45.962241192272728</c:v>
                  </c:pt>
                </c:numCache>
              </c:numRef>
            </c:plus>
            <c:minus>
              <c:numRef>
                <c:f>'Duration vs. Repetition #'!$M$10:$M$16</c:f>
                <c:numCache>
                  <c:formatCode>General</c:formatCode>
                  <c:ptCount val="7"/>
                  <c:pt idx="0">
                    <c:v>159.07062893365151</c:v>
                  </c:pt>
                  <c:pt idx="1">
                    <c:v>51.321452908212493</c:v>
                  </c:pt>
                  <c:pt idx="2">
                    <c:v>36.021221798949938</c:v>
                  </c:pt>
                  <c:pt idx="3">
                    <c:v>47.535978075838138</c:v>
                  </c:pt>
                  <c:pt idx="4">
                    <c:v>47.70928755415207</c:v>
                  </c:pt>
                  <c:pt idx="5">
                    <c:v>50.620995905138898</c:v>
                  </c:pt>
                  <c:pt idx="6">
                    <c:v>45.962241192272728</c:v>
                  </c:pt>
                </c:numCache>
              </c:numRef>
            </c:minus>
            <c:spPr>
              <a:ln>
                <a:solidFill>
                  <a:schemeClr val="bg1"/>
                </a:solidFill>
              </a:ln>
              <a:effectLst>
                <a:outerShdw blurRad="50800" dist="38100" dir="2700000" algn="tl" rotWithShape="0">
                  <a:srgbClr val="000000">
                    <a:alpha val="43000"/>
                  </a:srgbClr>
                </a:outerShdw>
              </a:effectLst>
            </c:spPr>
          </c:errBars>
          <c:xVal>
            <c:numRef>
              <c:f>'Duration vs. Repetition #'!$A$10:$A$16</c:f>
              <c:numCache>
                <c:formatCode>General</c:formatCode>
                <c:ptCount val="7"/>
                <c:pt idx="0">
                  <c:v>1</c:v>
                </c:pt>
                <c:pt idx="1">
                  <c:v>2</c:v>
                </c:pt>
                <c:pt idx="2">
                  <c:v>3</c:v>
                </c:pt>
                <c:pt idx="3">
                  <c:v>4</c:v>
                </c:pt>
                <c:pt idx="4">
                  <c:v>5</c:v>
                </c:pt>
                <c:pt idx="5">
                  <c:v>6</c:v>
                </c:pt>
                <c:pt idx="6">
                  <c:v>7</c:v>
                </c:pt>
              </c:numCache>
            </c:numRef>
          </c:xVal>
          <c:yVal>
            <c:numRef>
              <c:f>'Duration vs. Repetition #'!$B$10:$B$16</c:f>
              <c:numCache>
                <c:formatCode>General</c:formatCode>
                <c:ptCount val="7"/>
                <c:pt idx="0">
                  <c:v>5870.1285714285696</c:v>
                </c:pt>
                <c:pt idx="1">
                  <c:v>1695.9530612244901</c:v>
                </c:pt>
                <c:pt idx="2">
                  <c:v>1145.86530612245</c:v>
                </c:pt>
                <c:pt idx="3">
                  <c:v>1104.1448979591839</c:v>
                </c:pt>
                <c:pt idx="4">
                  <c:v>1122.848979591837</c:v>
                </c:pt>
                <c:pt idx="5">
                  <c:v>1154.7979591836729</c:v>
                </c:pt>
                <c:pt idx="6">
                  <c:v>1224.012244897958</c:v>
                </c:pt>
              </c:numCache>
            </c:numRef>
          </c:yVal>
          <c:smooth val="0"/>
        </c:ser>
        <c:ser>
          <c:idx val="2"/>
          <c:order val="2"/>
          <c:tx>
            <c:strRef>
              <c:f>'Duration vs. Repetition #'!$D$9</c:f>
              <c:strCache>
                <c:ptCount val="1"/>
                <c:pt idx="0">
                  <c:v>GK-T</c:v>
                </c:pt>
              </c:strCache>
            </c:strRef>
          </c:tx>
          <c:spPr>
            <a:ln w="50800" cmpd="sng">
              <a:solidFill>
                <a:schemeClr val="accent1"/>
              </a:solidFill>
            </a:ln>
            <a:effectLst>
              <a:outerShdw blurRad="50800" dist="38100" dir="2700000" algn="tl" rotWithShape="0">
                <a:srgbClr val="000000">
                  <a:alpha val="43000"/>
                </a:srgbClr>
              </a:outerShdw>
            </a:effectLst>
          </c:spPr>
          <c:marker>
            <c:symbol val="triangle"/>
            <c:size val="10"/>
            <c:spPr>
              <a:solidFill>
                <a:schemeClr val="accent1"/>
              </a:solidFill>
              <a:ln>
                <a:noFill/>
              </a:ln>
              <a:effectLst>
                <a:outerShdw blurRad="50800" dist="38100" dir="2700000" algn="tl" rotWithShape="0">
                  <a:srgbClr val="000000">
                    <a:alpha val="43000"/>
                  </a:srgbClr>
                </a:outerShdw>
              </a:effectLst>
            </c:spPr>
          </c:marker>
          <c:errBars>
            <c:errDir val="y"/>
            <c:errBarType val="both"/>
            <c:errValType val="cust"/>
            <c:noEndCap val="0"/>
            <c:plus>
              <c:numRef>
                <c:f>'Duration vs. Repetition #'!$O$10:$O$16</c:f>
                <c:numCache>
                  <c:formatCode>General</c:formatCode>
                  <c:ptCount val="7"/>
                  <c:pt idx="0">
                    <c:v>152.28037868412</c:v>
                  </c:pt>
                  <c:pt idx="1">
                    <c:v>68.764872235333911</c:v>
                  </c:pt>
                  <c:pt idx="2">
                    <c:v>56.158759500384711</c:v>
                  </c:pt>
                  <c:pt idx="3">
                    <c:v>38.763990129578261</c:v>
                  </c:pt>
                  <c:pt idx="4">
                    <c:v>44.249539117454361</c:v>
                  </c:pt>
                  <c:pt idx="5">
                    <c:v>40.046619522432202</c:v>
                  </c:pt>
                  <c:pt idx="6">
                    <c:v>39.408417417376228</c:v>
                  </c:pt>
                </c:numCache>
              </c:numRef>
            </c:plus>
            <c:minus>
              <c:numRef>
                <c:f>'Duration vs. Repetition #'!$O$10:$O$16</c:f>
                <c:numCache>
                  <c:formatCode>General</c:formatCode>
                  <c:ptCount val="7"/>
                  <c:pt idx="0">
                    <c:v>152.28037868412</c:v>
                  </c:pt>
                  <c:pt idx="1">
                    <c:v>68.764872235333911</c:v>
                  </c:pt>
                  <c:pt idx="2">
                    <c:v>56.158759500384711</c:v>
                  </c:pt>
                  <c:pt idx="3">
                    <c:v>38.763990129578261</c:v>
                  </c:pt>
                  <c:pt idx="4">
                    <c:v>44.249539117454361</c:v>
                  </c:pt>
                  <c:pt idx="5">
                    <c:v>40.046619522432202</c:v>
                  </c:pt>
                  <c:pt idx="6">
                    <c:v>39.408417417376228</c:v>
                  </c:pt>
                </c:numCache>
              </c:numRef>
            </c:minus>
            <c:spPr>
              <a:ln>
                <a:solidFill>
                  <a:schemeClr val="bg1"/>
                </a:solidFill>
              </a:ln>
              <a:effectLst>
                <a:outerShdw blurRad="50800" dist="38100" dir="2700000" algn="tl" rotWithShape="0">
                  <a:srgbClr val="000000">
                    <a:alpha val="43000"/>
                  </a:srgbClr>
                </a:outerShdw>
              </a:effectLst>
            </c:spPr>
          </c:errBars>
          <c:xVal>
            <c:numRef>
              <c:f>'Duration vs. Repetition #'!$A$10:$A$16</c:f>
              <c:numCache>
                <c:formatCode>General</c:formatCode>
                <c:ptCount val="7"/>
                <c:pt idx="0">
                  <c:v>1</c:v>
                </c:pt>
                <c:pt idx="1">
                  <c:v>2</c:v>
                </c:pt>
                <c:pt idx="2">
                  <c:v>3</c:v>
                </c:pt>
                <c:pt idx="3">
                  <c:v>4</c:v>
                </c:pt>
                <c:pt idx="4">
                  <c:v>5</c:v>
                </c:pt>
                <c:pt idx="5">
                  <c:v>6</c:v>
                </c:pt>
                <c:pt idx="6">
                  <c:v>7</c:v>
                </c:pt>
              </c:numCache>
            </c:numRef>
          </c:xVal>
          <c:yVal>
            <c:numRef>
              <c:f>'Duration vs. Repetition #'!$D$10:$D$16</c:f>
              <c:numCache>
                <c:formatCode>General</c:formatCode>
                <c:ptCount val="7"/>
                <c:pt idx="0">
                  <c:v>5468.2510204081627</c:v>
                </c:pt>
                <c:pt idx="1">
                  <c:v>1664.897959183673</c:v>
                </c:pt>
                <c:pt idx="2">
                  <c:v>1320.0510204081629</c:v>
                </c:pt>
                <c:pt idx="3">
                  <c:v>1186.0081632653059</c:v>
                </c:pt>
                <c:pt idx="4">
                  <c:v>1198.0081632653059</c:v>
                </c:pt>
                <c:pt idx="5">
                  <c:v>1182.2693877551019</c:v>
                </c:pt>
                <c:pt idx="6">
                  <c:v>1298.844897959184</c:v>
                </c:pt>
              </c:numCache>
            </c:numRef>
          </c:yVal>
          <c:smooth val="0"/>
        </c:ser>
        <c:dLbls>
          <c:showLegendKey val="0"/>
          <c:showVal val="0"/>
          <c:showCatName val="0"/>
          <c:showSerName val="0"/>
          <c:showPercent val="0"/>
          <c:showBubbleSize val="0"/>
        </c:dLbls>
        <c:axId val="1762468608"/>
        <c:axId val="1762470784"/>
      </c:scatterChart>
      <c:valAx>
        <c:axId val="1762470784"/>
        <c:scaling>
          <c:orientation val="minMax"/>
          <c:max val="1500"/>
          <c:min val="1000"/>
        </c:scaling>
        <c:delete val="0"/>
        <c:axPos val="l"/>
        <c:majorGridlines>
          <c:spPr>
            <a:ln>
              <a:solidFill>
                <a:schemeClr val="tx1">
                  <a:lumMod val="75000"/>
                  <a:lumOff val="25000"/>
                </a:schemeClr>
              </a:solidFill>
            </a:ln>
          </c:spPr>
        </c:majorGridlines>
        <c:minorGridlines>
          <c:spPr>
            <a:ln>
              <a:solidFill>
                <a:schemeClr val="tx1">
                  <a:lumMod val="75000"/>
                  <a:lumOff val="25000"/>
                </a:schemeClr>
              </a:solidFill>
            </a:ln>
          </c:spPr>
        </c:minorGridlines>
        <c:title>
          <c:tx>
            <c:rich>
              <a:bodyPr/>
              <a:lstStyle/>
              <a:p>
                <a:pPr>
                  <a:defRPr sz="1400" b="0">
                    <a:solidFill>
                      <a:srgbClr val="FFCC00"/>
                    </a:solidFill>
                    <a:latin typeface="Verdana"/>
                    <a:cs typeface="Verdana"/>
                  </a:defRPr>
                </a:pPr>
                <a:r>
                  <a:rPr lang="en-US" sz="1400">
                    <a:solidFill>
                      <a:srgbClr val="FFCC00"/>
                    </a:solidFill>
                    <a:latin typeface="Verdana"/>
                    <a:cs typeface="Verdana"/>
                  </a:rPr>
                  <a:t>Gesture Entry Time (ms)</a:t>
                </a:r>
              </a:p>
            </c:rich>
          </c:tx>
          <c:layout>
            <c:manualLayout>
              <c:xMode val="edge"/>
              <c:yMode val="edge"/>
              <c:x val="3.0589905189700199E-3"/>
              <c:y val="0.18173168411037099"/>
            </c:manualLayout>
          </c:layout>
          <c:overlay val="0"/>
        </c:title>
        <c:numFmt formatCode="General" sourceLinked="1"/>
        <c:majorTickMark val="out"/>
        <c:minorTickMark val="none"/>
        <c:tickLblPos val="nextTo"/>
        <c:spPr>
          <a:ln>
            <a:solidFill>
              <a:srgbClr val="B3B3B3"/>
            </a:solidFill>
          </a:ln>
        </c:spPr>
        <c:txPr>
          <a:bodyPr/>
          <a:lstStyle/>
          <a:p>
            <a:pPr>
              <a:defRPr sz="1200" b="0">
                <a:solidFill>
                  <a:srgbClr val="FFFFFF"/>
                </a:solidFill>
                <a:latin typeface="Verdana"/>
                <a:cs typeface="Verdana"/>
              </a:defRPr>
            </a:pPr>
            <a:endParaRPr lang="en-US"/>
          </a:p>
        </c:txPr>
        <c:crossAx val="1762468608"/>
        <c:crosses val="autoZero"/>
        <c:crossBetween val="midCat"/>
        <c:majorUnit val="100"/>
        <c:minorUnit val="50"/>
      </c:valAx>
      <c:valAx>
        <c:axId val="1762468608"/>
        <c:scaling>
          <c:orientation val="minMax"/>
          <c:max val="7"/>
          <c:min val="3"/>
        </c:scaling>
        <c:delete val="0"/>
        <c:axPos val="b"/>
        <c:title>
          <c:tx>
            <c:rich>
              <a:bodyPr/>
              <a:lstStyle/>
              <a:p>
                <a:pPr>
                  <a:defRPr sz="1400" b="0">
                    <a:solidFill>
                      <a:srgbClr val="FFCC00"/>
                    </a:solidFill>
                    <a:latin typeface="Verdana"/>
                    <a:cs typeface="Verdana"/>
                  </a:defRPr>
                </a:pPr>
                <a:r>
                  <a:rPr lang="en-US" sz="1400" dirty="0" smtClean="0">
                    <a:solidFill>
                      <a:srgbClr val="FFCC00"/>
                    </a:solidFill>
                    <a:latin typeface="Verdana"/>
                    <a:cs typeface="Verdana"/>
                  </a:rPr>
                  <a:t>Repetition</a:t>
                </a:r>
                <a:endParaRPr lang="en-US" sz="1400" dirty="0">
                  <a:solidFill>
                    <a:srgbClr val="FFCC00"/>
                  </a:solidFill>
                  <a:latin typeface="Verdana"/>
                  <a:cs typeface="Verdana"/>
                </a:endParaRPr>
              </a:p>
            </c:rich>
          </c:tx>
          <c:layout>
            <c:manualLayout>
              <c:xMode val="edge"/>
              <c:yMode val="edge"/>
              <c:x val="0.47635569450877502"/>
              <c:y val="0.93168980802697399"/>
            </c:manualLayout>
          </c:layout>
          <c:overlay val="0"/>
        </c:title>
        <c:numFmt formatCode="General" sourceLinked="1"/>
        <c:majorTickMark val="none"/>
        <c:minorTickMark val="none"/>
        <c:tickLblPos val="nextTo"/>
        <c:spPr>
          <a:ln>
            <a:solidFill>
              <a:srgbClr val="B3B3B3"/>
            </a:solidFill>
          </a:ln>
        </c:spPr>
        <c:txPr>
          <a:bodyPr/>
          <a:lstStyle/>
          <a:p>
            <a:pPr>
              <a:defRPr sz="1200" b="0">
                <a:solidFill>
                  <a:srgbClr val="FFFFFF"/>
                </a:solidFill>
                <a:latin typeface="Verdana"/>
                <a:cs typeface="Verdana"/>
              </a:defRPr>
            </a:pPr>
            <a:endParaRPr lang="en-US"/>
          </a:p>
        </c:txPr>
        <c:crossAx val="1762470784"/>
        <c:crosses val="autoZero"/>
        <c:crossBetween val="midCat"/>
        <c:majorUnit val="1"/>
        <c:minorUnit val="0.1"/>
      </c:valAx>
      <c:spPr>
        <a:noFill/>
        <a:ln>
          <a:solidFill>
            <a:schemeClr val="tx1">
              <a:lumMod val="75000"/>
              <a:lumOff val="25000"/>
            </a:schemeClr>
          </a:solidFill>
          <a:prstDash val="solid"/>
        </a:ln>
      </c:spPr>
    </c:plotArea>
    <c:legend>
      <c:legendPos val="t"/>
      <c:layout>
        <c:manualLayout>
          <c:xMode val="edge"/>
          <c:yMode val="edge"/>
          <c:x val="0.11194663167104101"/>
          <c:y val="0"/>
          <c:w val="0.84263264886006894"/>
          <c:h val="0.106352405283307"/>
        </c:manualLayout>
      </c:layout>
      <c:overlay val="0"/>
      <c:spPr>
        <a:noFill/>
        <a:ln>
          <a:noFill/>
        </a:ln>
      </c:spPr>
      <c:txPr>
        <a:bodyPr/>
        <a:lstStyle/>
        <a:p>
          <a:pPr>
            <a:defRPr sz="1200" b="0">
              <a:solidFill>
                <a:srgbClr val="FFFFFF"/>
              </a:solidFill>
              <a:latin typeface="Verdana"/>
              <a:cs typeface="Verdana"/>
            </a:defRPr>
          </a:pPr>
          <a:endParaRPr lang="en-US"/>
        </a:p>
      </c:txPr>
    </c:legend>
    <c:plotVisOnly val="1"/>
    <c:dispBlanksAs val="gap"/>
    <c:showDLblsOverMax val="0"/>
  </c:chart>
  <c:spPr>
    <a:ln>
      <a:noFill/>
    </a:ln>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pPr>
                <a:solidFill>
                  <a:srgbClr val="DC001F"/>
                </a:solidFill>
                <a:ln w="6350" cmpd="sng">
                  <a:solidFill>
                    <a:schemeClr val="accent2">
                      <a:lumMod val="75000"/>
                    </a:schemeClr>
                  </a:solidFill>
                </a:ln>
                <a:effectLst/>
              </c:spPr>
            </c:marker>
            <c:bubble3D val="0"/>
          </c:dPt>
          <c:dPt>
            <c:idx val="129"/>
            <c:marker>
              <c:symbol val="circle"/>
              <c:size val="2"/>
              <c:spPr>
                <a:solidFill>
                  <a:srgbClr val="DC001F"/>
                </a:solidFill>
                <a:ln w="6350">
                  <a:noFill/>
                </a:ln>
                <a:effectLst/>
              </c:spPr>
            </c:marker>
            <c:bubble3D val="0"/>
          </c:dPt>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3"/>
          <c:order val="1"/>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100" b="1">
                        <a:solidFill>
                          <a:srgbClr val="FFFFFF"/>
                        </a:solidFill>
                        <a:effectLst>
                          <a:outerShdw blurRad="50800" dist="38100" dir="2700000" algn="tl" rotWithShape="0">
                            <a:prstClr val="black">
                              <a:alpha val="40000"/>
                            </a:prstClr>
                          </a:outerShdw>
                        </a:effectLst>
                        <a:latin typeface="Verdana"/>
                        <a:cs typeface="Verdana"/>
                      </a:defRPr>
                    </a:pPr>
                    <a:r>
                      <a:rPr lang="en-US" sz="11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1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2"/>
          <c:tx>
            <c:v>GT-S</c:v>
          </c:tx>
          <c:spPr>
            <a:ln w="12700" cmpd="sng">
              <a:solidFill>
                <a:schemeClr val="tx1"/>
              </a:solidFill>
            </a:ln>
          </c:spPr>
          <c:marker>
            <c:symbol val="circle"/>
            <c:size val="6"/>
            <c:spPr>
              <a:solidFill>
                <a:srgbClr val="DC001F"/>
              </a:solidFill>
              <a:ln w="12700" cmpd="sng">
                <a:solidFill>
                  <a:schemeClr val="accent2">
                    <a:lumMod val="75000"/>
                  </a:schemeClr>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3"/>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762473504"/>
        <c:axId val="1762474048"/>
      </c:scatterChart>
      <c:valAx>
        <c:axId val="1762473504"/>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100" b="0">
                    <a:solidFill>
                      <a:srgbClr val="FFCC00"/>
                    </a:solidFill>
                    <a:latin typeface="Verdana"/>
                    <a:cs typeface="Verdana"/>
                  </a:defRPr>
                </a:pPr>
                <a:r>
                  <a:rPr lang="en-US" sz="1100" b="0" dirty="0">
                    <a:solidFill>
                      <a:srgbClr val="FFCC00"/>
                    </a:solidFill>
                    <a:latin typeface="Verdana"/>
                    <a:cs typeface="Verdana"/>
                  </a:rPr>
                  <a:t>Gesture </a:t>
                </a:r>
                <a:r>
                  <a:rPr lang="en-US" sz="1100" b="0" dirty="0" smtClean="0">
                    <a:solidFill>
                      <a:srgbClr val="FFCC00"/>
                    </a:solidFill>
                    <a:latin typeface="Verdana"/>
                    <a:cs typeface="Verdana"/>
                  </a:rPr>
                  <a:t>Clarity (</a:t>
                </a:r>
                <a:r>
                  <a:rPr lang="en-US" sz="1100" b="0" dirty="0" smtClean="0">
                    <a:solidFill>
                      <a:srgbClr val="FFFFFF"/>
                    </a:solidFill>
                    <a:latin typeface="Verdana"/>
                    <a:cs typeface="Verdana"/>
                  </a:rPr>
                  <a:t>key widths</a:t>
                </a:r>
                <a:r>
                  <a:rPr lang="en-US" sz="1100" b="0" dirty="0" smtClean="0">
                    <a:solidFill>
                      <a:srgbClr val="FFCC00"/>
                    </a:solidFill>
                    <a:latin typeface="Verdana"/>
                    <a:cs typeface="Verdana"/>
                  </a:rPr>
                  <a:t>)</a:t>
                </a:r>
                <a:endParaRPr lang="en-US" sz="1100" b="0" dirty="0">
                  <a:solidFill>
                    <a:srgbClr val="FFCC00"/>
                  </a:solidFill>
                  <a:latin typeface="Verdana"/>
                  <a:cs typeface="Verdana"/>
                </a:endParaRPr>
              </a:p>
            </c:rich>
          </c:tx>
          <c:layout>
            <c:manualLayout>
              <c:xMode val="edge"/>
              <c:yMode val="edge"/>
              <c:x val="0.258585645110539"/>
              <c:y val="0.93024155279165399"/>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2474048"/>
        <c:crossesAt val="0"/>
        <c:crossBetween val="midCat"/>
        <c:majorUnit val="0.1"/>
        <c:minorUnit val="0.05"/>
      </c:valAx>
      <c:valAx>
        <c:axId val="1762474048"/>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100" b="0">
                    <a:solidFill>
                      <a:srgbClr val="FFCC00"/>
                    </a:solidFill>
                    <a:latin typeface="Verdana"/>
                    <a:cs typeface="Verdana"/>
                  </a:defRPr>
                </a:pPr>
                <a:r>
                  <a:rPr lang="en-US" sz="1100" b="0" dirty="0">
                    <a:solidFill>
                      <a:srgbClr val="FFCC00"/>
                    </a:solidFill>
                    <a:latin typeface="Verdana"/>
                    <a:cs typeface="Verdana"/>
                  </a:rPr>
                  <a:t>Gesture </a:t>
                </a:r>
                <a:r>
                  <a:rPr lang="en-US" sz="1100" b="0" dirty="0" smtClean="0">
                    <a:solidFill>
                      <a:srgbClr val="FFCC00"/>
                    </a:solidFill>
                    <a:latin typeface="Verdana"/>
                    <a:cs typeface="Verdana"/>
                  </a:rPr>
                  <a:t>Speed (</a:t>
                </a:r>
                <a:r>
                  <a:rPr lang="en-US" sz="1100" b="0" dirty="0" smtClean="0">
                    <a:solidFill>
                      <a:srgbClr val="FFFFFF"/>
                    </a:solidFill>
                    <a:latin typeface="Verdana"/>
                    <a:cs typeface="Verdana"/>
                  </a:rPr>
                  <a:t>WPM</a:t>
                </a:r>
                <a:r>
                  <a:rPr lang="en-US" sz="1100" b="0" dirty="0" smtClean="0">
                    <a:solidFill>
                      <a:srgbClr val="FFCC00"/>
                    </a:solidFill>
                    <a:latin typeface="Verdana"/>
                    <a:cs typeface="Verdana"/>
                  </a:rPr>
                  <a:t>)</a:t>
                </a:r>
                <a:endParaRPr lang="en-US" sz="1100" b="0" dirty="0">
                  <a:solidFill>
                    <a:srgbClr val="FFCC00"/>
                  </a:solidFill>
                  <a:latin typeface="Verdana"/>
                  <a:cs typeface="Verdana"/>
                </a:endParaRPr>
              </a:p>
            </c:rich>
          </c:tx>
          <c:layout>
            <c:manualLayout>
              <c:xMode val="edge"/>
              <c:yMode val="edge"/>
              <c:x val="1.6609066771848702E-2"/>
              <c:y val="0.15019613596751799"/>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2473504"/>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pPr>
                <a:solidFill>
                  <a:srgbClr val="DC001F"/>
                </a:solidFill>
                <a:ln w="6350" cmpd="sng">
                  <a:solidFill>
                    <a:schemeClr val="accent2">
                      <a:lumMod val="75000"/>
                    </a:schemeClr>
                  </a:solidFill>
                </a:ln>
                <a:effectLst/>
              </c:spPr>
            </c:marker>
            <c:bubble3D val="0"/>
          </c:dPt>
          <c:dPt>
            <c:idx val="129"/>
            <c:marker>
              <c:symbol val="circle"/>
              <c:size val="2"/>
              <c:spPr>
                <a:solidFill>
                  <a:srgbClr val="DC001F"/>
                </a:solidFill>
                <a:ln w="6350">
                  <a:noFill/>
                </a:ln>
                <a:effectLst/>
              </c:spPr>
            </c:marker>
            <c:bubble3D val="0"/>
          </c:dPt>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3"/>
          <c:order val="1"/>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2"/>
          <c:tx>
            <c:v>GT-S</c:v>
          </c:tx>
          <c:spPr>
            <a:ln w="12700" cmpd="sng">
              <a:solidFill>
                <a:schemeClr val="tx1"/>
              </a:solidFill>
            </a:ln>
          </c:spPr>
          <c:marker>
            <c:symbol val="circle"/>
            <c:size val="6"/>
            <c:spPr>
              <a:solidFill>
                <a:srgbClr val="DC001F"/>
              </a:solidFill>
              <a:ln w="6350" cmpd="sng">
                <a:solidFill>
                  <a:schemeClr val="accent2">
                    <a:lumMod val="75000"/>
                  </a:schemeClr>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3"/>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534840928"/>
        <c:axId val="1534837120"/>
      </c:scatterChart>
      <c:valAx>
        <c:axId val="1534840928"/>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a:t>
                </a:r>
                <a:endParaRPr lang="en-US" sz="1400" b="0" dirty="0">
                  <a:solidFill>
                    <a:srgbClr val="FFCC00"/>
                  </a:solidFill>
                  <a:latin typeface="Verdana"/>
                  <a:cs typeface="Verdana"/>
                </a:endParaRPr>
              </a:p>
            </c:rich>
          </c:tx>
          <c:layout>
            <c:manualLayout>
              <c:xMode val="edge"/>
              <c:yMode val="edge"/>
              <c:x val="0.38077867192986597"/>
              <c:y val="0.92192314503276096"/>
            </c:manualLayout>
          </c:layout>
          <c:overlay val="0"/>
        </c:title>
        <c:numFmt formatCode="General" sourceLinked="1"/>
        <c:majorTickMark val="out"/>
        <c:minorTickMark val="none"/>
        <c:tickLblPos val="nextTo"/>
        <c:txPr>
          <a:bodyPr/>
          <a:lstStyle/>
          <a:p>
            <a:pPr>
              <a:defRPr sz="1100">
                <a:solidFill>
                  <a:srgbClr val="FFFFFF"/>
                </a:solidFill>
                <a:latin typeface="Verdana"/>
                <a:cs typeface="Verdana"/>
              </a:defRPr>
            </a:pPr>
            <a:endParaRPr lang="en-US"/>
          </a:p>
        </c:txPr>
        <c:crossAx val="1534837120"/>
        <c:crossesAt val="0"/>
        <c:crossBetween val="midCat"/>
        <c:majorUnit val="0.1"/>
        <c:minorUnit val="0.05"/>
      </c:valAx>
      <c:valAx>
        <c:axId val="1534837120"/>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bg1"/>
                </a:solidFill>
                <a:latin typeface="Verdana"/>
                <a:cs typeface="Verdana"/>
              </a:defRPr>
            </a:pPr>
            <a:endParaRPr lang="en-US"/>
          </a:p>
        </c:txPr>
        <c:crossAx val="1534840928"/>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pPr>
                <a:solidFill>
                  <a:srgbClr val="DC001F"/>
                </a:solidFill>
                <a:ln w="6350" cmpd="sng">
                  <a:noFill/>
                </a:ln>
                <a:effectLst/>
              </c:spPr>
            </c:marker>
            <c:bubble3D val="0"/>
          </c:dPt>
          <c:dPt>
            <c:idx val="129"/>
            <c:marker>
              <c:symbol val="circle"/>
              <c:size val="2"/>
              <c:spPr>
                <a:solidFill>
                  <a:srgbClr val="DC001F"/>
                </a:solidFill>
                <a:ln w="6350">
                  <a:noFill/>
                </a:ln>
                <a:effectLst/>
              </c:spPr>
            </c:marker>
            <c:bubble3D val="0"/>
          </c:dPt>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3"/>
          <c:order val="1"/>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2"/>
          <c:tx>
            <c:v>GT-S</c:v>
          </c:tx>
          <c:spPr>
            <a:ln w="6350" cmpd="sng">
              <a:solidFill>
                <a:schemeClr val="tx1"/>
              </a:solidFill>
            </a:ln>
          </c:spPr>
          <c:marker>
            <c:symbol val="circle"/>
            <c:size val="6"/>
            <c:spPr>
              <a:solidFill>
                <a:srgbClr val="DC001F"/>
              </a:solidFill>
              <a:ln w="6350" cmpd="sng">
                <a:solidFill>
                  <a:schemeClr val="accent2">
                    <a:lumMod val="75000"/>
                  </a:schemeClr>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3"/>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534844736"/>
        <c:axId val="1534845280"/>
      </c:scatterChart>
      <c:valAx>
        <c:axId val="1534844736"/>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 (</a:t>
                </a:r>
                <a:r>
                  <a:rPr lang="en-US" sz="1400" b="0" dirty="0" smtClean="0">
                    <a:solidFill>
                      <a:srgbClr val="FFFFFF"/>
                    </a:solidFill>
                    <a:latin typeface="Verdana"/>
                    <a:cs typeface="Verdana"/>
                  </a:rPr>
                  <a:t>key widths</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layout>
            <c:manualLayout>
              <c:xMode val="edge"/>
              <c:yMode val="edge"/>
              <c:x val="0.30435797882892501"/>
              <c:y val="0.92192314503276096"/>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534845280"/>
        <c:crossesAt val="0"/>
        <c:crossBetween val="midCat"/>
        <c:majorUnit val="0.1"/>
        <c:minorUnit val="0.05"/>
      </c:valAx>
      <c:valAx>
        <c:axId val="1534845280"/>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 (</a:t>
                </a:r>
                <a:r>
                  <a:rPr lang="en-US" sz="1400" b="0" dirty="0" smtClean="0">
                    <a:solidFill>
                      <a:srgbClr val="FFFFFF"/>
                    </a:solidFill>
                    <a:latin typeface="Verdana"/>
                    <a:cs typeface="Verdana"/>
                  </a:rPr>
                  <a:t>WPM</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534844736"/>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pPr>
                <a:solidFill>
                  <a:srgbClr val="DC001F"/>
                </a:solidFill>
                <a:ln w="6350" cmpd="sng">
                  <a:solidFill>
                    <a:schemeClr val="accent2">
                      <a:lumMod val="75000"/>
                    </a:schemeClr>
                  </a:solidFill>
                </a:ln>
                <a:effectLst/>
              </c:spPr>
            </c:marker>
            <c:bubble3D val="0"/>
          </c:dPt>
          <c:dPt>
            <c:idx val="129"/>
            <c:marker>
              <c:symbol val="circle"/>
              <c:size val="2"/>
              <c:spPr>
                <a:solidFill>
                  <a:srgbClr val="DC001F"/>
                </a:solidFill>
                <a:ln w="6350">
                  <a:noFill/>
                </a:ln>
                <a:effectLst/>
              </c:spPr>
            </c:marker>
            <c:bubble3D val="0"/>
          </c:dPt>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3"/>
          <c:order val="1"/>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2"/>
          <c:tx>
            <c:v>GT-S</c:v>
          </c:tx>
          <c:spPr>
            <a:ln w="12700" cmpd="sng">
              <a:solidFill>
                <a:schemeClr val="tx1"/>
              </a:solidFill>
            </a:ln>
          </c:spPr>
          <c:marker>
            <c:symbol val="circle"/>
            <c:size val="6"/>
            <c:spPr>
              <a:solidFill>
                <a:srgbClr val="DC001F"/>
              </a:solidFill>
              <a:ln w="12700" cmpd="sng">
                <a:solidFill>
                  <a:schemeClr val="accent2">
                    <a:lumMod val="75000"/>
                  </a:schemeClr>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3"/>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287111072"/>
        <c:axId val="1287106176"/>
      </c:scatterChart>
      <c:valAx>
        <c:axId val="1287111072"/>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 (</a:t>
                </a:r>
                <a:r>
                  <a:rPr lang="en-US" sz="1400" b="0" dirty="0" smtClean="0">
                    <a:solidFill>
                      <a:srgbClr val="FFFFFF"/>
                    </a:solidFill>
                    <a:latin typeface="Verdana"/>
                    <a:cs typeface="Verdana"/>
                  </a:rPr>
                  <a:t>key widths</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layout>
            <c:manualLayout>
              <c:xMode val="edge"/>
              <c:yMode val="edge"/>
              <c:x val="0.30435797882892501"/>
              <c:y val="0.92192314503276096"/>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287106176"/>
        <c:crossesAt val="0"/>
        <c:crossBetween val="midCat"/>
        <c:majorUnit val="0.1"/>
        <c:minorUnit val="0.05"/>
      </c:valAx>
      <c:valAx>
        <c:axId val="1287106176"/>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 (</a:t>
                </a:r>
                <a:r>
                  <a:rPr lang="en-US" sz="1400" b="0" dirty="0" smtClean="0">
                    <a:solidFill>
                      <a:srgbClr val="FFFFFF"/>
                    </a:solidFill>
                    <a:latin typeface="Verdana"/>
                    <a:cs typeface="Verdana"/>
                  </a:rPr>
                  <a:t>WPM</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287111072"/>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ymbol val="circle"/>
              <c:size val="7"/>
              <c:spPr>
                <a:solidFill>
                  <a:srgbClr val="B147FF"/>
                </a:solidFill>
                <a:ln w="6350" cmpd="sng">
                  <a:solidFill>
                    <a:schemeClr val="tx1"/>
                  </a:solidFill>
                </a:ln>
                <a:effectLst/>
              </c:spPr>
            </c:marker>
            <c:bubble3D val="0"/>
          </c:dPt>
          <c:dPt>
            <c:idx val="129"/>
            <c:marker>
              <c:symbol val="circle"/>
              <c:size val="2"/>
              <c:spPr>
                <a:solidFill>
                  <a:srgbClr val="DC001F"/>
                </a:solidFill>
                <a:ln w="6350">
                  <a:noFill/>
                </a:ln>
                <a:effectLst/>
              </c:spPr>
            </c:marker>
            <c:bubble3D val="0"/>
          </c:dPt>
          <c:dLbls>
            <c:dLbl>
              <c:idx val="128"/>
              <c:layout>
                <c:manualLayout>
                  <c:x val="-9.3539900613855503E-2"/>
                  <c:y val="2.7481964960494699E-2"/>
                </c:manualLayout>
              </c:layout>
              <c:tx>
                <c:rich>
                  <a:bodyPr/>
                  <a:lstStyle/>
                  <a:p>
                    <a:pPr>
                      <a:defRPr sz="1200" b="1" i="0">
                        <a:solidFill>
                          <a:srgbClr val="B147FF"/>
                        </a:solidFill>
                        <a:effectLst>
                          <a:outerShdw blurRad="50800" dist="38100" dir="2700000" algn="tl" rotWithShape="0">
                            <a:prstClr val="black">
                              <a:alpha val="40000"/>
                            </a:prstClr>
                          </a:outerShdw>
                        </a:effectLst>
                        <a:latin typeface="Verdana"/>
                        <a:cs typeface="Verdana"/>
                      </a:defRPr>
                    </a:pPr>
                    <a:r>
                      <a:rPr lang="en-US" sz="1200" dirty="0">
                        <a:solidFill>
                          <a:srgbClr val="B147FF"/>
                        </a:solidFill>
                        <a:effectLst>
                          <a:outerShdw blurRad="50800" dist="38100" dir="2700000" algn="tl" rotWithShape="0">
                            <a:prstClr val="black">
                              <a:alpha val="40000"/>
                            </a:prstClr>
                          </a:outerShdw>
                        </a:effectLst>
                        <a:latin typeface="Verdana"/>
                        <a:cs typeface="Verdana"/>
                      </a:rPr>
                      <a:t>GK</a:t>
                    </a:r>
                    <a:r>
                      <a:rPr lang="en-US" sz="1200" dirty="0" smtClean="0">
                        <a:solidFill>
                          <a:srgbClr val="B147FF"/>
                        </a:solidFill>
                        <a:effectLst>
                          <a:outerShdw blurRad="50800" dist="38100" dir="2700000" algn="tl" rotWithShape="0">
                            <a:prstClr val="black">
                              <a:alpha val="40000"/>
                            </a:prstClr>
                          </a:outerShdw>
                        </a:effectLst>
                        <a:latin typeface="Verdana"/>
                        <a:cs typeface="Verdana"/>
                      </a:rPr>
                      <a:t>-C</a:t>
                    </a:r>
                    <a:endParaRPr lang="en-US" dirty="0">
                      <a:solidFill>
                        <a:srgbClr val="B147FF"/>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i="0">
                    <a:effectLst>
                      <a:outerShdw blurRad="50800" dist="38100" dir="2700000" algn="tl" rotWithShape="0">
                        <a:prstClr val="black">
                          <a:alpha val="40000"/>
                        </a:prstClr>
                      </a:outerShdw>
                    </a:effectLst>
                    <a:latin typeface="Verdana"/>
                    <a:cs typeface="Verdana"/>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3"/>
          <c:order val="1"/>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2"/>
          <c:tx>
            <c:v>GT-S</c:v>
          </c:tx>
          <c:spPr>
            <a:ln w="12700" cmpd="sng">
              <a:solidFill>
                <a:schemeClr val="tx1"/>
              </a:solidFill>
            </a:ln>
          </c:spPr>
          <c:marker>
            <c:symbol val="circle"/>
            <c:size val="6"/>
            <c:spPr>
              <a:solidFill>
                <a:srgbClr val="DC001F"/>
              </a:solidFill>
              <a:ln w="12700" cmpd="sng">
                <a:solidFill>
                  <a:schemeClr val="accent2">
                    <a:lumMod val="75000"/>
                  </a:schemeClr>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3"/>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287112704"/>
        <c:axId val="1287113792"/>
      </c:scatterChart>
      <c:valAx>
        <c:axId val="1287112704"/>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 (</a:t>
                </a:r>
                <a:r>
                  <a:rPr lang="en-US" sz="1400" b="0" dirty="0" smtClean="0">
                    <a:solidFill>
                      <a:srgbClr val="FFFFFF"/>
                    </a:solidFill>
                    <a:latin typeface="Verdana"/>
                    <a:cs typeface="Verdana"/>
                  </a:rPr>
                  <a:t>key widths</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layout>
            <c:manualLayout>
              <c:xMode val="edge"/>
              <c:yMode val="edge"/>
              <c:x val="0.30435797882892501"/>
              <c:y val="0.92192314503276096"/>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287113792"/>
        <c:crossesAt val="0"/>
        <c:crossBetween val="midCat"/>
        <c:majorUnit val="0.1"/>
        <c:minorUnit val="0.05"/>
      </c:valAx>
      <c:valAx>
        <c:axId val="1287113792"/>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 (</a:t>
                </a:r>
                <a:r>
                  <a:rPr lang="en-US" sz="1400" b="0" dirty="0" smtClean="0">
                    <a:solidFill>
                      <a:srgbClr val="FFFFFF"/>
                    </a:solidFill>
                    <a:latin typeface="Verdana"/>
                    <a:cs typeface="Verdana"/>
                  </a:rPr>
                  <a:t>WPM</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287112704"/>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ymbol val="circle"/>
              <c:size val="7"/>
              <c:spPr>
                <a:solidFill>
                  <a:srgbClr val="B147FF"/>
                </a:solidFill>
                <a:ln w="6350" cmpd="sng">
                  <a:solidFill>
                    <a:schemeClr val="tx1"/>
                  </a:solidFill>
                </a:ln>
                <a:effectLst/>
              </c:spPr>
            </c:marker>
            <c:bubble3D val="0"/>
          </c:dPt>
          <c:dPt>
            <c:idx val="129"/>
            <c:marker>
              <c:symbol val="circle"/>
              <c:size val="2"/>
              <c:spPr>
                <a:solidFill>
                  <a:srgbClr val="DC001F"/>
                </a:solidFill>
                <a:ln w="6350">
                  <a:noFill/>
                </a:ln>
                <a:effectLst/>
              </c:spPr>
            </c:marker>
            <c:bubble3D val="0"/>
          </c:dPt>
          <c:dLbls>
            <c:dLbl>
              <c:idx val="128"/>
              <c:layout>
                <c:manualLayout>
                  <c:x val="-9.3539900613855503E-2"/>
                  <c:y val="2.7481964960494699E-2"/>
                </c:manualLayout>
              </c:layout>
              <c:tx>
                <c:rich>
                  <a:bodyPr/>
                  <a:lstStyle/>
                  <a:p>
                    <a:pPr>
                      <a:defRPr sz="1200" b="1" i="0">
                        <a:solidFill>
                          <a:srgbClr val="B147FF"/>
                        </a:solidFill>
                        <a:effectLst>
                          <a:outerShdw blurRad="50800" dist="38100" dir="2700000" algn="tl" rotWithShape="0">
                            <a:prstClr val="black">
                              <a:alpha val="40000"/>
                            </a:prstClr>
                          </a:outerShdw>
                        </a:effectLst>
                        <a:latin typeface="Verdana"/>
                        <a:cs typeface="Verdana"/>
                      </a:defRPr>
                    </a:pPr>
                    <a:r>
                      <a:rPr lang="en-US" sz="1200" dirty="0">
                        <a:solidFill>
                          <a:srgbClr val="B147FF"/>
                        </a:solidFill>
                        <a:effectLst>
                          <a:outerShdw blurRad="50800" dist="38100" dir="2700000" algn="tl" rotWithShape="0">
                            <a:prstClr val="black">
                              <a:alpha val="40000"/>
                            </a:prstClr>
                          </a:outerShdw>
                        </a:effectLst>
                        <a:latin typeface="Verdana"/>
                        <a:cs typeface="Verdana"/>
                      </a:rPr>
                      <a:t>GK</a:t>
                    </a:r>
                    <a:r>
                      <a:rPr lang="en-US" sz="1200" dirty="0" smtClean="0">
                        <a:solidFill>
                          <a:srgbClr val="B147FF"/>
                        </a:solidFill>
                        <a:effectLst>
                          <a:outerShdw blurRad="50800" dist="38100" dir="2700000" algn="tl" rotWithShape="0">
                            <a:prstClr val="black">
                              <a:alpha val="40000"/>
                            </a:prstClr>
                          </a:outerShdw>
                        </a:effectLst>
                        <a:latin typeface="Verdana"/>
                        <a:cs typeface="Verdana"/>
                      </a:rPr>
                      <a:t>-C</a:t>
                    </a:r>
                    <a:endParaRPr lang="en-US" dirty="0">
                      <a:solidFill>
                        <a:srgbClr val="B147FF"/>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i="0">
                    <a:effectLst>
                      <a:outerShdw blurRad="50800" dist="38100" dir="2700000" algn="tl" rotWithShape="0">
                        <a:prstClr val="black">
                          <a:alpha val="40000"/>
                        </a:prstClr>
                      </a:outerShdw>
                    </a:effectLst>
                    <a:latin typeface="Verdana"/>
                    <a:cs typeface="Verdana"/>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3"/>
          <c:order val="1"/>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2"/>
          <c:tx>
            <c:v>GT-S</c:v>
          </c:tx>
          <c:spPr>
            <a:ln w="12700" cmpd="sng">
              <a:solidFill>
                <a:schemeClr val="tx1"/>
              </a:solidFill>
            </a:ln>
          </c:spPr>
          <c:marker>
            <c:symbol val="circle"/>
            <c:size val="6"/>
            <c:spPr>
              <a:solidFill>
                <a:srgbClr val="DC001F"/>
              </a:solidFill>
              <a:ln w="12700" cmpd="sng">
                <a:solidFill>
                  <a:schemeClr val="accent2">
                    <a:lumMod val="75000"/>
                  </a:schemeClr>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3"/>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760219104"/>
        <c:axId val="1760221280"/>
      </c:scatterChart>
      <c:valAx>
        <c:axId val="1760219104"/>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 (</a:t>
                </a:r>
                <a:r>
                  <a:rPr lang="en-US" sz="1400" b="0" dirty="0" smtClean="0">
                    <a:solidFill>
                      <a:srgbClr val="FFFFFF"/>
                    </a:solidFill>
                    <a:latin typeface="Verdana"/>
                    <a:cs typeface="Verdana"/>
                  </a:rPr>
                  <a:t>key widths</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layout>
            <c:manualLayout>
              <c:xMode val="edge"/>
              <c:yMode val="edge"/>
              <c:x val="0.30435797882892501"/>
              <c:y val="0.92192314503276096"/>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21280"/>
        <c:crossesAt val="0"/>
        <c:crossBetween val="midCat"/>
        <c:majorUnit val="0.1"/>
        <c:minorUnit val="0.05"/>
      </c:valAx>
      <c:valAx>
        <c:axId val="1760221280"/>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 (</a:t>
                </a:r>
                <a:r>
                  <a:rPr lang="en-US" sz="1400" b="0" dirty="0" smtClean="0">
                    <a:solidFill>
                      <a:srgbClr val="FFFFFF"/>
                    </a:solidFill>
                    <a:latin typeface="Verdana"/>
                    <a:cs typeface="Verdana"/>
                  </a:rPr>
                  <a:t>WPM</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19104"/>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ymbol val="circle"/>
              <c:size val="7"/>
              <c:spPr>
                <a:solidFill>
                  <a:srgbClr val="B147FF"/>
                </a:solidFill>
                <a:ln w="6350" cmpd="sng">
                  <a:solidFill>
                    <a:schemeClr val="tx1"/>
                  </a:solidFill>
                </a:ln>
                <a:effectLst/>
              </c:spPr>
            </c:marker>
            <c:bubble3D val="0"/>
          </c:dPt>
          <c:dPt>
            <c:idx val="129"/>
            <c:marker>
              <c:symbol val="circle"/>
              <c:size val="2"/>
              <c:spPr>
                <a:solidFill>
                  <a:srgbClr val="FFFF00"/>
                </a:solidFill>
                <a:ln w="6350">
                  <a:noFill/>
                </a:ln>
                <a:effectLst/>
              </c:spPr>
            </c:marker>
            <c:bubble3D val="0"/>
          </c:dPt>
          <c:dLbls>
            <c:dLbl>
              <c:idx val="128"/>
              <c:layout>
                <c:manualLayout>
                  <c:x val="-9.3539900613855503E-2"/>
                  <c:y val="2.7481964960494699E-2"/>
                </c:manualLayout>
              </c:layout>
              <c:tx>
                <c:rich>
                  <a:bodyPr/>
                  <a:lstStyle/>
                  <a:p>
                    <a:pPr>
                      <a:defRPr sz="1200" b="1" i="0">
                        <a:solidFill>
                          <a:srgbClr val="B147FF"/>
                        </a:solidFill>
                        <a:effectLst>
                          <a:outerShdw blurRad="50800" dist="38100" dir="2700000" algn="tl" rotWithShape="0">
                            <a:prstClr val="black">
                              <a:alpha val="40000"/>
                            </a:prstClr>
                          </a:outerShdw>
                        </a:effectLst>
                        <a:latin typeface="Verdana"/>
                        <a:cs typeface="Verdana"/>
                      </a:defRPr>
                    </a:pPr>
                    <a:r>
                      <a:rPr lang="en-US" sz="1200" dirty="0">
                        <a:solidFill>
                          <a:srgbClr val="B147FF"/>
                        </a:solidFill>
                        <a:effectLst>
                          <a:outerShdw blurRad="50800" dist="38100" dir="2700000" algn="tl" rotWithShape="0">
                            <a:prstClr val="black">
                              <a:alpha val="40000"/>
                            </a:prstClr>
                          </a:outerShdw>
                        </a:effectLst>
                        <a:latin typeface="Verdana"/>
                        <a:cs typeface="Verdana"/>
                      </a:rPr>
                      <a:t>GK</a:t>
                    </a:r>
                    <a:r>
                      <a:rPr lang="en-US" sz="1200" dirty="0" smtClean="0">
                        <a:solidFill>
                          <a:srgbClr val="B147FF"/>
                        </a:solidFill>
                        <a:effectLst>
                          <a:outerShdw blurRad="50800" dist="38100" dir="2700000" algn="tl" rotWithShape="0">
                            <a:prstClr val="black">
                              <a:alpha val="40000"/>
                            </a:prstClr>
                          </a:outerShdw>
                        </a:effectLst>
                        <a:latin typeface="Verdana"/>
                        <a:cs typeface="Verdana"/>
                      </a:rPr>
                      <a:t>-C</a:t>
                    </a:r>
                    <a:endParaRPr lang="en-US" dirty="0">
                      <a:solidFill>
                        <a:srgbClr val="B147FF"/>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dLbl>
              <c:idx val="129"/>
              <c:layout>
                <c:manualLayout>
                  <c:x val="-0.115307121119714"/>
                  <c:y val="2.6453075877549002E-2"/>
                </c:manualLayout>
              </c:layout>
              <c:tx>
                <c:rich>
                  <a:bodyPr/>
                  <a:lstStyle/>
                  <a:p>
                    <a:pPr>
                      <a:defRPr sz="1200" b="1" i="0">
                        <a:solidFill>
                          <a:srgbClr val="FFFF00"/>
                        </a:solidFill>
                        <a:effectLst>
                          <a:outerShdw blurRad="50800" dist="38100" dir="2700000" algn="tl" rotWithShape="0">
                            <a:prstClr val="black">
                              <a:alpha val="40000"/>
                            </a:prstClr>
                          </a:outerShdw>
                        </a:effectLst>
                        <a:latin typeface="Verdana"/>
                        <a:cs typeface="Verdana"/>
                      </a:defRPr>
                    </a:pPr>
                    <a:r>
                      <a:rPr lang="en-US" sz="1200" b="1" i="0" dirty="0">
                        <a:solidFill>
                          <a:srgbClr val="FFFF00"/>
                        </a:solidFill>
                        <a:effectLst>
                          <a:outerShdw blurRad="50800" dist="38100" dir="2700000" algn="tl" rotWithShape="0">
                            <a:prstClr val="black">
                              <a:alpha val="40000"/>
                            </a:prstClr>
                          </a:outerShdw>
                        </a:effectLst>
                        <a:latin typeface="Verdana"/>
                        <a:cs typeface="Verdana"/>
                      </a:rPr>
                      <a:t>GK</a:t>
                    </a:r>
                    <a:r>
                      <a:rPr lang="en-US" sz="1200" b="1" i="0" dirty="0" smtClean="0">
                        <a:solidFill>
                          <a:srgbClr val="FFFF00"/>
                        </a:solidFill>
                        <a:effectLst>
                          <a:outerShdw blurRad="50800" dist="38100" dir="2700000" algn="tl" rotWithShape="0">
                            <a:prstClr val="black">
                              <a:alpha val="40000"/>
                            </a:prstClr>
                          </a:outerShdw>
                        </a:effectLst>
                        <a:latin typeface="Verdana"/>
                        <a:cs typeface="Verdana"/>
                      </a:rPr>
                      <a:t>-S</a:t>
                    </a:r>
                    <a:endParaRPr lang="en-US" dirty="0">
                      <a:solidFill>
                        <a:srgbClr val="FFFF00"/>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i="0">
                    <a:effectLst>
                      <a:outerShdw blurRad="50800" dist="38100" dir="2700000" algn="tl" rotWithShape="0">
                        <a:prstClr val="black">
                          <a:alpha val="40000"/>
                        </a:prstClr>
                      </a:outerShdw>
                    </a:effectLst>
                    <a:latin typeface="Verdana"/>
                    <a:cs typeface="Verdana"/>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3"/>
          <c:order val="1"/>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2"/>
          <c:tx>
            <c:v>GT-S</c:v>
          </c:tx>
          <c:spPr>
            <a:ln w="12700" cmpd="sng">
              <a:solidFill>
                <a:schemeClr val="tx1"/>
              </a:solidFill>
            </a:ln>
          </c:spPr>
          <c:marker>
            <c:symbol val="circle"/>
            <c:size val="7"/>
            <c:spPr>
              <a:solidFill>
                <a:srgbClr val="FFFF00"/>
              </a:solidFill>
              <a:ln w="12700" cmpd="sng">
                <a:solidFill>
                  <a:schemeClr val="tx1"/>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3"/>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760218560"/>
        <c:axId val="1760222368"/>
      </c:scatterChart>
      <c:valAx>
        <c:axId val="1760218560"/>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 (</a:t>
                </a:r>
                <a:r>
                  <a:rPr lang="en-US" sz="1400" b="0" dirty="0" smtClean="0">
                    <a:solidFill>
                      <a:srgbClr val="FFFFFF"/>
                    </a:solidFill>
                    <a:latin typeface="Verdana"/>
                    <a:cs typeface="Verdana"/>
                  </a:rPr>
                  <a:t>key widths</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layout>
            <c:manualLayout>
              <c:xMode val="edge"/>
              <c:yMode val="edge"/>
              <c:x val="0.30435797882892501"/>
              <c:y val="0.92192314503276096"/>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22368"/>
        <c:crossesAt val="0"/>
        <c:crossBetween val="midCat"/>
        <c:majorUnit val="0.1"/>
        <c:minorUnit val="0.05"/>
      </c:valAx>
      <c:valAx>
        <c:axId val="1760222368"/>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a:solidFill>
                      <a:srgbClr val="FFCC00"/>
                    </a:solidFill>
                    <a:latin typeface="Verdana"/>
                    <a:cs typeface="Verdana"/>
                  </a:rPr>
                  <a:t>Gesture </a:t>
                </a:r>
                <a:r>
                  <a:rPr lang="en-US" sz="1400" b="0" smtClean="0">
                    <a:solidFill>
                      <a:srgbClr val="FFCC00"/>
                    </a:solidFill>
                    <a:latin typeface="Verdana"/>
                    <a:cs typeface="Verdana"/>
                  </a:rPr>
                  <a:t>Speed </a:t>
                </a:r>
                <a:r>
                  <a:rPr lang="en-US" sz="1400" b="0" dirty="0" smtClean="0">
                    <a:solidFill>
                      <a:srgbClr val="FFCC00"/>
                    </a:solidFill>
                    <a:latin typeface="Verdana"/>
                    <a:cs typeface="Verdana"/>
                  </a:rPr>
                  <a:t>(</a:t>
                </a:r>
                <a:r>
                  <a:rPr lang="en-US" sz="1400" b="0" dirty="0" smtClean="0">
                    <a:solidFill>
                      <a:srgbClr val="FFFFFF"/>
                    </a:solidFill>
                    <a:latin typeface="Verdana"/>
                    <a:cs typeface="Verdana"/>
                  </a:rPr>
                  <a:t>WPM</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18560"/>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ymbol val="circle"/>
              <c:size val="7"/>
              <c:spPr>
                <a:solidFill>
                  <a:srgbClr val="B147FF"/>
                </a:solidFill>
                <a:ln w="6350" cmpd="sng">
                  <a:solidFill>
                    <a:schemeClr val="tx1"/>
                  </a:solidFill>
                </a:ln>
                <a:effectLst/>
              </c:spPr>
            </c:marker>
            <c:bubble3D val="0"/>
          </c:dPt>
          <c:dPt>
            <c:idx val="129"/>
            <c:marker>
              <c:symbol val="circle"/>
              <c:size val="2"/>
              <c:spPr>
                <a:solidFill>
                  <a:srgbClr val="FFFF00"/>
                </a:solidFill>
                <a:ln w="6350">
                  <a:noFill/>
                </a:ln>
                <a:effectLst/>
              </c:spPr>
            </c:marker>
            <c:bubble3D val="0"/>
          </c:dPt>
          <c:dLbls>
            <c:dLbl>
              <c:idx val="128"/>
              <c:layout>
                <c:manualLayout>
                  <c:x val="-9.3539900613855503E-2"/>
                  <c:y val="2.7481964960494699E-2"/>
                </c:manualLayout>
              </c:layout>
              <c:tx>
                <c:rich>
                  <a:bodyPr/>
                  <a:lstStyle/>
                  <a:p>
                    <a:pPr>
                      <a:defRPr sz="1200" b="1" i="0">
                        <a:solidFill>
                          <a:srgbClr val="B147FF"/>
                        </a:solidFill>
                        <a:effectLst>
                          <a:outerShdw blurRad="50800" dist="38100" dir="2700000" algn="tl" rotWithShape="0">
                            <a:prstClr val="black">
                              <a:alpha val="40000"/>
                            </a:prstClr>
                          </a:outerShdw>
                        </a:effectLst>
                        <a:latin typeface="Verdana"/>
                        <a:cs typeface="Verdana"/>
                      </a:defRPr>
                    </a:pPr>
                    <a:r>
                      <a:rPr lang="en-US" sz="1200" dirty="0">
                        <a:solidFill>
                          <a:srgbClr val="B147FF"/>
                        </a:solidFill>
                        <a:effectLst>
                          <a:outerShdw blurRad="50800" dist="38100" dir="2700000" algn="tl" rotWithShape="0">
                            <a:prstClr val="black">
                              <a:alpha val="40000"/>
                            </a:prstClr>
                          </a:outerShdw>
                        </a:effectLst>
                        <a:latin typeface="Verdana"/>
                        <a:cs typeface="Verdana"/>
                      </a:rPr>
                      <a:t>GK</a:t>
                    </a:r>
                    <a:r>
                      <a:rPr lang="en-US" sz="1200" dirty="0" smtClean="0">
                        <a:solidFill>
                          <a:srgbClr val="B147FF"/>
                        </a:solidFill>
                        <a:effectLst>
                          <a:outerShdw blurRad="50800" dist="38100" dir="2700000" algn="tl" rotWithShape="0">
                            <a:prstClr val="black">
                              <a:alpha val="40000"/>
                            </a:prstClr>
                          </a:outerShdw>
                        </a:effectLst>
                        <a:latin typeface="Verdana"/>
                        <a:cs typeface="Verdana"/>
                      </a:rPr>
                      <a:t>-C</a:t>
                    </a:r>
                    <a:endParaRPr lang="en-US" dirty="0">
                      <a:solidFill>
                        <a:srgbClr val="B147FF"/>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dLbl>
              <c:idx val="129"/>
              <c:layout>
                <c:manualLayout>
                  <c:x val="-0.115307121119714"/>
                  <c:y val="2.6453075877549002E-2"/>
                </c:manualLayout>
              </c:layout>
              <c:tx>
                <c:rich>
                  <a:bodyPr/>
                  <a:lstStyle/>
                  <a:p>
                    <a:pPr>
                      <a:defRPr sz="1200" b="1" i="0">
                        <a:solidFill>
                          <a:srgbClr val="FFFF00"/>
                        </a:solidFill>
                        <a:effectLst>
                          <a:outerShdw blurRad="50800" dist="38100" dir="2700000" algn="tl" rotWithShape="0">
                            <a:prstClr val="black">
                              <a:alpha val="40000"/>
                            </a:prstClr>
                          </a:outerShdw>
                        </a:effectLst>
                        <a:latin typeface="Verdana"/>
                        <a:cs typeface="Verdana"/>
                      </a:defRPr>
                    </a:pPr>
                    <a:r>
                      <a:rPr lang="en-US" sz="1200" b="1" i="0" dirty="0">
                        <a:solidFill>
                          <a:srgbClr val="FFFF00"/>
                        </a:solidFill>
                        <a:effectLst>
                          <a:outerShdw blurRad="50800" dist="38100" dir="2700000" algn="tl" rotWithShape="0">
                            <a:prstClr val="black">
                              <a:alpha val="40000"/>
                            </a:prstClr>
                          </a:outerShdw>
                        </a:effectLst>
                        <a:latin typeface="Verdana"/>
                        <a:cs typeface="Verdana"/>
                      </a:rPr>
                      <a:t>GK</a:t>
                    </a:r>
                    <a:r>
                      <a:rPr lang="en-US" sz="1200" b="1" i="0" dirty="0" smtClean="0">
                        <a:solidFill>
                          <a:srgbClr val="FFFF00"/>
                        </a:solidFill>
                        <a:effectLst>
                          <a:outerShdw blurRad="50800" dist="38100" dir="2700000" algn="tl" rotWithShape="0">
                            <a:prstClr val="black">
                              <a:alpha val="40000"/>
                            </a:prstClr>
                          </a:outerShdw>
                        </a:effectLst>
                        <a:latin typeface="Verdana"/>
                        <a:cs typeface="Verdana"/>
                      </a:rPr>
                      <a:t>-S</a:t>
                    </a:r>
                    <a:endParaRPr lang="en-US" dirty="0">
                      <a:solidFill>
                        <a:srgbClr val="FFFF00"/>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i="0">
                    <a:effectLst>
                      <a:outerShdw blurRad="50800" dist="38100" dir="2700000" algn="tl" rotWithShape="0">
                        <a:prstClr val="black">
                          <a:alpha val="40000"/>
                        </a:prstClr>
                      </a:outerShdw>
                    </a:effectLst>
                    <a:latin typeface="Verdana"/>
                    <a:cs typeface="Verdana"/>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3"/>
          <c:order val="1"/>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2"/>
          <c:tx>
            <c:v>GT-S</c:v>
          </c:tx>
          <c:spPr>
            <a:ln w="12700" cmpd="sng">
              <a:solidFill>
                <a:schemeClr val="tx1"/>
              </a:solidFill>
            </a:ln>
          </c:spPr>
          <c:marker>
            <c:symbol val="circle"/>
            <c:size val="7"/>
            <c:spPr>
              <a:solidFill>
                <a:srgbClr val="FFFF00"/>
              </a:solidFill>
              <a:ln w="12700" cmpd="sng">
                <a:solidFill>
                  <a:schemeClr val="tx1"/>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3"/>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760223456"/>
        <c:axId val="1760220736"/>
      </c:scatterChart>
      <c:valAx>
        <c:axId val="1760223456"/>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 (</a:t>
                </a:r>
                <a:r>
                  <a:rPr lang="en-US" sz="1400" b="0" dirty="0" smtClean="0">
                    <a:solidFill>
                      <a:srgbClr val="FFFFFF"/>
                    </a:solidFill>
                    <a:latin typeface="Verdana"/>
                    <a:cs typeface="Verdana"/>
                  </a:rPr>
                  <a:t>key widths</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layout>
            <c:manualLayout>
              <c:xMode val="edge"/>
              <c:yMode val="edge"/>
              <c:x val="0.30435797882892501"/>
              <c:y val="0.92192314503276096"/>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20736"/>
        <c:crossesAt val="0"/>
        <c:crossBetween val="midCat"/>
        <c:majorUnit val="0.1"/>
        <c:minorUnit val="0.05"/>
      </c:valAx>
      <c:valAx>
        <c:axId val="1760220736"/>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 (</a:t>
                </a:r>
                <a:r>
                  <a:rPr lang="en-US" sz="1400" b="0" dirty="0" smtClean="0">
                    <a:solidFill>
                      <a:srgbClr val="FFFFFF"/>
                    </a:solidFill>
                    <a:latin typeface="Verdana"/>
                    <a:cs typeface="Verdana"/>
                  </a:rPr>
                  <a:t>WPM</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23456"/>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96011664867527"/>
          <c:y val="2.59494671599785E-2"/>
          <c:w val="0.715271815811097"/>
          <c:h val="0.80265352437266202"/>
        </c:manualLayout>
      </c:layout>
      <c:scatterChart>
        <c:scatterStyle val="lineMarker"/>
        <c:varyColors val="0"/>
        <c:ser>
          <c:idx val="0"/>
          <c:order val="0"/>
          <c:tx>
            <c:v>2D Pareto front</c:v>
          </c:tx>
          <c:spPr>
            <a:ln w="47625">
              <a:noFill/>
            </a:ln>
            <a:effectLst/>
          </c:spPr>
          <c:marker>
            <c:symbol val="circle"/>
            <c:size val="6"/>
            <c:spPr>
              <a:solidFill>
                <a:srgbClr val="DC001F"/>
              </a:solidFill>
              <a:ln w="6350">
                <a:solidFill>
                  <a:schemeClr val="accent2">
                    <a:lumMod val="75000"/>
                  </a:schemeClr>
                </a:solidFill>
              </a:ln>
              <a:effectLst/>
            </c:spPr>
          </c:marker>
          <c:dPt>
            <c:idx val="128"/>
            <c:marker>
              <c:symbol val="circle"/>
              <c:size val="7"/>
              <c:spPr>
                <a:solidFill>
                  <a:srgbClr val="B147FF"/>
                </a:solidFill>
                <a:ln w="6350" cmpd="sng">
                  <a:solidFill>
                    <a:schemeClr val="tx1"/>
                  </a:solidFill>
                </a:ln>
                <a:effectLst/>
              </c:spPr>
            </c:marker>
            <c:bubble3D val="0"/>
          </c:dPt>
          <c:dPt>
            <c:idx val="129"/>
            <c:marker>
              <c:symbol val="circle"/>
              <c:size val="2"/>
              <c:spPr>
                <a:solidFill>
                  <a:srgbClr val="FFFF00"/>
                </a:solidFill>
                <a:ln w="6350">
                  <a:noFill/>
                </a:ln>
                <a:effectLst/>
              </c:spPr>
            </c:marker>
            <c:bubble3D val="0"/>
          </c:dPt>
          <c:dLbls>
            <c:dLbl>
              <c:idx val="128"/>
              <c:layout>
                <c:manualLayout>
                  <c:x val="-9.3539900613855503E-2"/>
                  <c:y val="2.7481964960494699E-2"/>
                </c:manualLayout>
              </c:layout>
              <c:tx>
                <c:rich>
                  <a:bodyPr/>
                  <a:lstStyle/>
                  <a:p>
                    <a:pPr>
                      <a:defRPr sz="1200" b="1" i="0">
                        <a:solidFill>
                          <a:srgbClr val="B147FF"/>
                        </a:solidFill>
                        <a:effectLst>
                          <a:outerShdw blurRad="50800" dist="38100" dir="2700000" algn="tl" rotWithShape="0">
                            <a:prstClr val="black">
                              <a:alpha val="40000"/>
                            </a:prstClr>
                          </a:outerShdw>
                        </a:effectLst>
                        <a:latin typeface="Verdana"/>
                        <a:cs typeface="Verdana"/>
                      </a:defRPr>
                    </a:pPr>
                    <a:r>
                      <a:rPr lang="en-US" sz="1200">
                        <a:solidFill>
                          <a:srgbClr val="B147FF"/>
                        </a:solidFill>
                        <a:effectLst>
                          <a:outerShdw blurRad="50800" dist="38100" dir="2700000" algn="tl" rotWithShape="0">
                            <a:prstClr val="black">
                              <a:alpha val="40000"/>
                            </a:prstClr>
                          </a:outerShdw>
                        </a:effectLst>
                        <a:latin typeface="Verdana"/>
                        <a:cs typeface="Verdana"/>
                      </a:rPr>
                      <a:t>GK-C</a:t>
                    </a:r>
                    <a:endParaRPr lang="en-US">
                      <a:solidFill>
                        <a:srgbClr val="B147FF"/>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dLbl>
              <c:idx val="129"/>
              <c:layout>
                <c:manualLayout>
                  <c:x val="-0.115307121119714"/>
                  <c:y val="2.6453075877549002E-2"/>
                </c:manualLayout>
              </c:layout>
              <c:tx>
                <c:rich>
                  <a:bodyPr/>
                  <a:lstStyle/>
                  <a:p>
                    <a:pPr>
                      <a:defRPr sz="1200" b="1" i="0">
                        <a:solidFill>
                          <a:srgbClr val="FFFF00"/>
                        </a:solidFill>
                        <a:effectLst>
                          <a:outerShdw blurRad="50800" dist="38100" dir="2700000" algn="tl" rotWithShape="0">
                            <a:prstClr val="black">
                              <a:alpha val="40000"/>
                            </a:prstClr>
                          </a:outerShdw>
                        </a:effectLst>
                        <a:latin typeface="Verdana"/>
                        <a:cs typeface="Verdana"/>
                      </a:defRPr>
                    </a:pPr>
                    <a:r>
                      <a:rPr lang="en-US" sz="1200" b="1" i="0">
                        <a:solidFill>
                          <a:srgbClr val="FFFF00"/>
                        </a:solidFill>
                        <a:effectLst>
                          <a:outerShdw blurRad="50800" dist="38100" dir="2700000" algn="tl" rotWithShape="0">
                            <a:prstClr val="black">
                              <a:alpha val="40000"/>
                            </a:prstClr>
                          </a:outerShdw>
                        </a:effectLst>
                        <a:latin typeface="Verdana"/>
                        <a:cs typeface="Verdana"/>
                      </a:rPr>
                      <a:t>GK-S</a:t>
                    </a:r>
                    <a:endParaRPr lang="en-US">
                      <a:solidFill>
                        <a:srgbClr val="FFFF00"/>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i="0">
                    <a:effectLst>
                      <a:outerShdw blurRad="50800" dist="38100" dir="2700000" algn="tl" rotWithShape="0">
                        <a:prstClr val="black">
                          <a:alpha val="40000"/>
                        </a:prstClr>
                      </a:outerShdw>
                    </a:effectLst>
                    <a:latin typeface="Verdana"/>
                    <a:cs typeface="Verdana"/>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Sheet1!$B$3:$B$133</c:f>
              <c:numCache>
                <c:formatCode>General</c:formatCode>
                <c:ptCount val="131"/>
                <c:pt idx="0">
                  <c:v>0.74120661594820703</c:v>
                </c:pt>
                <c:pt idx="1">
                  <c:v>0.74696470779433799</c:v>
                </c:pt>
                <c:pt idx="2">
                  <c:v>0.73879931270485799</c:v>
                </c:pt>
                <c:pt idx="3">
                  <c:v>0.75238429312681299</c:v>
                </c:pt>
                <c:pt idx="4">
                  <c:v>0.73557450989987005</c:v>
                </c:pt>
                <c:pt idx="5">
                  <c:v>0.73024180487177703</c:v>
                </c:pt>
                <c:pt idx="6">
                  <c:v>0.72679632561387997</c:v>
                </c:pt>
                <c:pt idx="7">
                  <c:v>0.72279770623376904</c:v>
                </c:pt>
                <c:pt idx="8">
                  <c:v>0.72155052963128896</c:v>
                </c:pt>
                <c:pt idx="9">
                  <c:v>0.71816897868265905</c:v>
                </c:pt>
                <c:pt idx="10">
                  <c:v>0.71531702866068403</c:v>
                </c:pt>
                <c:pt idx="11">
                  <c:v>0.80882674156465695</c:v>
                </c:pt>
                <c:pt idx="12">
                  <c:v>0.71057166668625305</c:v>
                </c:pt>
                <c:pt idx="13">
                  <c:v>0.709932701788623</c:v>
                </c:pt>
                <c:pt idx="14">
                  <c:v>0.70730319495785998</c:v>
                </c:pt>
                <c:pt idx="15">
                  <c:v>0.69716190501237996</c:v>
                </c:pt>
                <c:pt idx="16">
                  <c:v>0.69550202513002302</c:v>
                </c:pt>
                <c:pt idx="17">
                  <c:v>0.69217875276915497</c:v>
                </c:pt>
                <c:pt idx="18">
                  <c:v>0.69192392390898005</c:v>
                </c:pt>
                <c:pt idx="19">
                  <c:v>0.82501459686394596</c:v>
                </c:pt>
                <c:pt idx="20">
                  <c:v>0.68661722837606398</c:v>
                </c:pt>
                <c:pt idx="21">
                  <c:v>0.68303016037587405</c:v>
                </c:pt>
                <c:pt idx="22">
                  <c:v>0.82712797094175206</c:v>
                </c:pt>
                <c:pt idx="23">
                  <c:v>0.68112672781412098</c:v>
                </c:pt>
                <c:pt idx="24">
                  <c:v>0.67494188776276398</c:v>
                </c:pt>
                <c:pt idx="25">
                  <c:v>0.66939473899510904</c:v>
                </c:pt>
                <c:pt idx="26">
                  <c:v>0.66693283178669904</c:v>
                </c:pt>
                <c:pt idx="27">
                  <c:v>0.66684461334105505</c:v>
                </c:pt>
                <c:pt idx="28">
                  <c:v>0.66657137760145002</c:v>
                </c:pt>
                <c:pt idx="29">
                  <c:v>0.66607201500298696</c:v>
                </c:pt>
                <c:pt idx="30">
                  <c:v>0.66551579426167795</c:v>
                </c:pt>
                <c:pt idx="31">
                  <c:v>0.66352786897501603</c:v>
                </c:pt>
                <c:pt idx="32">
                  <c:v>0.65556649910519804</c:v>
                </c:pt>
                <c:pt idx="33">
                  <c:v>0.83120646420938304</c:v>
                </c:pt>
                <c:pt idx="34">
                  <c:v>0.65028860307149405</c:v>
                </c:pt>
                <c:pt idx="35">
                  <c:v>0.83790166344208095</c:v>
                </c:pt>
                <c:pt idx="36">
                  <c:v>0.64395133974637297</c:v>
                </c:pt>
                <c:pt idx="37">
                  <c:v>0.83845044215091002</c:v>
                </c:pt>
                <c:pt idx="38">
                  <c:v>0.63911783587243498</c:v>
                </c:pt>
                <c:pt idx="39">
                  <c:v>0.84786911587799496</c:v>
                </c:pt>
                <c:pt idx="40">
                  <c:v>0.62792583587299899</c:v>
                </c:pt>
                <c:pt idx="41">
                  <c:v>0.85441312309101003</c:v>
                </c:pt>
                <c:pt idx="42">
                  <c:v>0.62317833961833502</c:v>
                </c:pt>
                <c:pt idx="43">
                  <c:v>0.86526825607138902</c:v>
                </c:pt>
                <c:pt idx="44">
                  <c:v>0.61051980404218797</c:v>
                </c:pt>
                <c:pt idx="45">
                  <c:v>0.61045574543963899</c:v>
                </c:pt>
                <c:pt idx="46">
                  <c:v>0.876024488900642</c:v>
                </c:pt>
                <c:pt idx="47">
                  <c:v>0.60074075450567899</c:v>
                </c:pt>
                <c:pt idx="48">
                  <c:v>0.59957702922299505</c:v>
                </c:pt>
                <c:pt idx="49">
                  <c:v>0.88451331362081798</c:v>
                </c:pt>
                <c:pt idx="50">
                  <c:v>0.59526664367704096</c:v>
                </c:pt>
                <c:pt idx="51">
                  <c:v>0.89774403771272904</c:v>
                </c:pt>
                <c:pt idx="52">
                  <c:v>0.59200269337794398</c:v>
                </c:pt>
                <c:pt idx="53">
                  <c:v>0.58695494004146598</c:v>
                </c:pt>
                <c:pt idx="54">
                  <c:v>0.58274003982120104</c:v>
                </c:pt>
                <c:pt idx="55">
                  <c:v>0.58095944549973799</c:v>
                </c:pt>
                <c:pt idx="56">
                  <c:v>0.91357904513333699</c:v>
                </c:pt>
                <c:pt idx="57">
                  <c:v>0.56956928736183299</c:v>
                </c:pt>
                <c:pt idx="58">
                  <c:v>0.56930823074404002</c:v>
                </c:pt>
                <c:pt idx="59">
                  <c:v>0.56772806909995399</c:v>
                </c:pt>
                <c:pt idx="60">
                  <c:v>0.56734418286519395</c:v>
                </c:pt>
                <c:pt idx="61">
                  <c:v>0.56644379806647405</c:v>
                </c:pt>
                <c:pt idx="62">
                  <c:v>0.92139251861236804</c:v>
                </c:pt>
                <c:pt idx="63">
                  <c:v>0.56363881174098895</c:v>
                </c:pt>
                <c:pt idx="64">
                  <c:v>0.56033266623869005</c:v>
                </c:pt>
                <c:pt idx="65">
                  <c:v>0.92509326495453503</c:v>
                </c:pt>
                <c:pt idx="66">
                  <c:v>0.559459678944629</c:v>
                </c:pt>
                <c:pt idx="67">
                  <c:v>0.92547083636032301</c:v>
                </c:pt>
                <c:pt idx="68">
                  <c:v>0.55568741537233002</c:v>
                </c:pt>
                <c:pt idx="69">
                  <c:v>0.93371129829351096</c:v>
                </c:pt>
                <c:pt idx="70">
                  <c:v>0.93429512147017302</c:v>
                </c:pt>
                <c:pt idx="71">
                  <c:v>0.54838729866287494</c:v>
                </c:pt>
                <c:pt idx="72">
                  <c:v>0.93822496601674399</c:v>
                </c:pt>
                <c:pt idx="73">
                  <c:v>0.54780484336393098</c:v>
                </c:pt>
                <c:pt idx="74">
                  <c:v>0.54693126669451497</c:v>
                </c:pt>
                <c:pt idx="75">
                  <c:v>0.54486357604044999</c:v>
                </c:pt>
                <c:pt idx="76">
                  <c:v>0.54268775191246899</c:v>
                </c:pt>
                <c:pt idx="77">
                  <c:v>0.54247781391230798</c:v>
                </c:pt>
                <c:pt idx="78">
                  <c:v>0.94855376428084304</c:v>
                </c:pt>
                <c:pt idx="79">
                  <c:v>0.53908949126336603</c:v>
                </c:pt>
                <c:pt idx="80">
                  <c:v>0.53420379545610497</c:v>
                </c:pt>
                <c:pt idx="81">
                  <c:v>0.53190315265159505</c:v>
                </c:pt>
                <c:pt idx="82">
                  <c:v>0.94955636371644103</c:v>
                </c:pt>
                <c:pt idx="83">
                  <c:v>0.53053226087412997</c:v>
                </c:pt>
                <c:pt idx="84">
                  <c:v>0.95511072535967401</c:v>
                </c:pt>
                <c:pt idx="85">
                  <c:v>0.52529548373277102</c:v>
                </c:pt>
                <c:pt idx="86">
                  <c:v>0.50933782184144705</c:v>
                </c:pt>
                <c:pt idx="87">
                  <c:v>0.50887708300854895</c:v>
                </c:pt>
                <c:pt idx="88">
                  <c:v>0.50818419907361401</c:v>
                </c:pt>
                <c:pt idx="89">
                  <c:v>0.50670390376036101</c:v>
                </c:pt>
                <c:pt idx="90">
                  <c:v>0.49628496069224398</c:v>
                </c:pt>
                <c:pt idx="91">
                  <c:v>0.49510883750604601</c:v>
                </c:pt>
                <c:pt idx="92">
                  <c:v>0.49434691149395399</c:v>
                </c:pt>
                <c:pt idx="93">
                  <c:v>0.489447156217657</c:v>
                </c:pt>
                <c:pt idx="94">
                  <c:v>0.487269322474497</c:v>
                </c:pt>
                <c:pt idx="95">
                  <c:v>0.47874865502375802</c:v>
                </c:pt>
                <c:pt idx="96">
                  <c:v>0.466848876949502</c:v>
                </c:pt>
                <c:pt idx="97">
                  <c:v>0.46495078822496499</c:v>
                </c:pt>
                <c:pt idx="98">
                  <c:v>0.464828031752897</c:v>
                </c:pt>
                <c:pt idx="99">
                  <c:v>0.95533561701817205</c:v>
                </c:pt>
                <c:pt idx="100">
                  <c:v>0.95754906531569395</c:v>
                </c:pt>
                <c:pt idx="101">
                  <c:v>0.46252039524893701</c:v>
                </c:pt>
                <c:pt idx="102">
                  <c:v>0.46103696562283603</c:v>
                </c:pt>
                <c:pt idx="103">
                  <c:v>0.95950095681999004</c:v>
                </c:pt>
                <c:pt idx="104">
                  <c:v>0.45435810115661601</c:v>
                </c:pt>
                <c:pt idx="105">
                  <c:v>0.96119429062255202</c:v>
                </c:pt>
                <c:pt idx="106">
                  <c:v>0.96131665244295705</c:v>
                </c:pt>
                <c:pt idx="107">
                  <c:v>0.96467176962953605</c:v>
                </c:pt>
                <c:pt idx="108">
                  <c:v>0.966862242853194</c:v>
                </c:pt>
                <c:pt idx="109">
                  <c:v>0.96924707740105298</c:v>
                </c:pt>
                <c:pt idx="110">
                  <c:v>0.38725650920598198</c:v>
                </c:pt>
                <c:pt idx="111">
                  <c:v>0.97776660065932297</c:v>
                </c:pt>
                <c:pt idx="112">
                  <c:v>0.37598604672782299</c:v>
                </c:pt>
                <c:pt idx="113">
                  <c:v>0.978742429860468</c:v>
                </c:pt>
                <c:pt idx="114">
                  <c:v>0.97888289766280001</c:v>
                </c:pt>
                <c:pt idx="115">
                  <c:v>0.36929709364742702</c:v>
                </c:pt>
                <c:pt idx="116">
                  <c:v>0.36645211702022301</c:v>
                </c:pt>
                <c:pt idx="117">
                  <c:v>0.98103898977464199</c:v>
                </c:pt>
                <c:pt idx="118">
                  <c:v>0.36596531596211601</c:v>
                </c:pt>
                <c:pt idx="119">
                  <c:v>0.98540857392618497</c:v>
                </c:pt>
                <c:pt idx="120">
                  <c:v>0.35203877425640401</c:v>
                </c:pt>
                <c:pt idx="121">
                  <c:v>1.0047950567964401</c:v>
                </c:pt>
                <c:pt idx="122">
                  <c:v>1.00624200075096</c:v>
                </c:pt>
                <c:pt idx="123">
                  <c:v>1.011243223068</c:v>
                </c:pt>
                <c:pt idx="124">
                  <c:v>0.32184380948536101</c:v>
                </c:pt>
                <c:pt idx="125">
                  <c:v>1.01274628323064</c:v>
                </c:pt>
                <c:pt idx="126">
                  <c:v>1.0156804052355399</c:v>
                </c:pt>
                <c:pt idx="127">
                  <c:v>1.0167671683005499</c:v>
                </c:pt>
                <c:pt idx="128">
                  <c:v>1.024918933998002</c:v>
                </c:pt>
                <c:pt idx="129">
                  <c:v>0.282940355181517</c:v>
                </c:pt>
                <c:pt idx="130">
                  <c:v>1.037668892762468</c:v>
                </c:pt>
              </c:numCache>
            </c:numRef>
          </c:xVal>
          <c:yVal>
            <c:numRef>
              <c:f>Sheet1!$C$3:$C$133</c:f>
              <c:numCache>
                <c:formatCode>General</c:formatCode>
                <c:ptCount val="131"/>
                <c:pt idx="0">
                  <c:v>0.74858172398968703</c:v>
                </c:pt>
                <c:pt idx="1">
                  <c:v>0.73806848987604101</c:v>
                </c:pt>
                <c:pt idx="2">
                  <c:v>0.75308295447928897</c:v>
                </c:pt>
                <c:pt idx="3">
                  <c:v>0.737165009747767</c:v>
                </c:pt>
                <c:pt idx="4">
                  <c:v>0.76501649549644202</c:v>
                </c:pt>
                <c:pt idx="5">
                  <c:v>0.765612995065311</c:v>
                </c:pt>
                <c:pt idx="6">
                  <c:v>0.77236982891612804</c:v>
                </c:pt>
                <c:pt idx="7">
                  <c:v>0.77586452420339402</c:v>
                </c:pt>
                <c:pt idx="8">
                  <c:v>0.77887365292410804</c:v>
                </c:pt>
                <c:pt idx="9">
                  <c:v>0.78049200784220396</c:v>
                </c:pt>
                <c:pt idx="10">
                  <c:v>0.78178178881410298</c:v>
                </c:pt>
                <c:pt idx="11">
                  <c:v>0.73700220773740299</c:v>
                </c:pt>
                <c:pt idx="12">
                  <c:v>0.786471891716367</c:v>
                </c:pt>
                <c:pt idx="13">
                  <c:v>0.79044572823132297</c:v>
                </c:pt>
                <c:pt idx="14">
                  <c:v>0.79174001697654695</c:v>
                </c:pt>
                <c:pt idx="15">
                  <c:v>0.79919438023725198</c:v>
                </c:pt>
                <c:pt idx="16">
                  <c:v>0.79930327530921397</c:v>
                </c:pt>
                <c:pt idx="17">
                  <c:v>0.80110058196248601</c:v>
                </c:pt>
                <c:pt idx="18">
                  <c:v>0.80527201497054302</c:v>
                </c:pt>
                <c:pt idx="19">
                  <c:v>0.70945889233264603</c:v>
                </c:pt>
                <c:pt idx="20">
                  <c:v>0.80691066564229696</c:v>
                </c:pt>
                <c:pt idx="21">
                  <c:v>0.81192444012015297</c:v>
                </c:pt>
                <c:pt idx="22">
                  <c:v>0.69431035418086295</c:v>
                </c:pt>
                <c:pt idx="23">
                  <c:v>0.81399383098147304</c:v>
                </c:pt>
                <c:pt idx="24">
                  <c:v>0.81452151069482404</c:v>
                </c:pt>
                <c:pt idx="25">
                  <c:v>0.81482572455029101</c:v>
                </c:pt>
                <c:pt idx="26">
                  <c:v>0.81649218487145603</c:v>
                </c:pt>
                <c:pt idx="27">
                  <c:v>0.81654475808300497</c:v>
                </c:pt>
                <c:pt idx="28">
                  <c:v>0.81729784467286304</c:v>
                </c:pt>
                <c:pt idx="29">
                  <c:v>0.81956403910370901</c:v>
                </c:pt>
                <c:pt idx="30">
                  <c:v>0.82293037155239401</c:v>
                </c:pt>
                <c:pt idx="31">
                  <c:v>0.82314739300467799</c:v>
                </c:pt>
                <c:pt idx="32">
                  <c:v>0.82568770651052603</c:v>
                </c:pt>
                <c:pt idx="33">
                  <c:v>0.65670072813066704</c:v>
                </c:pt>
                <c:pt idx="34">
                  <c:v>0.83261415864163602</c:v>
                </c:pt>
                <c:pt idx="35">
                  <c:v>0.649198616666254</c:v>
                </c:pt>
                <c:pt idx="36">
                  <c:v>0.84159510479329003</c:v>
                </c:pt>
                <c:pt idx="37">
                  <c:v>0.63930949789686198</c:v>
                </c:pt>
                <c:pt idx="38">
                  <c:v>0.84390738474106097</c:v>
                </c:pt>
                <c:pt idx="39">
                  <c:v>0.63698187081225699</c:v>
                </c:pt>
                <c:pt idx="40">
                  <c:v>0.846100786339259</c:v>
                </c:pt>
                <c:pt idx="41">
                  <c:v>0.63055127696249302</c:v>
                </c:pt>
                <c:pt idx="42">
                  <c:v>0.84986916741386098</c:v>
                </c:pt>
                <c:pt idx="43">
                  <c:v>0.62718982818254299</c:v>
                </c:pt>
                <c:pt idx="44">
                  <c:v>0.85181050191285601</c:v>
                </c:pt>
                <c:pt idx="45">
                  <c:v>0.86217923795908702</c:v>
                </c:pt>
                <c:pt idx="46">
                  <c:v>0.62362467731426496</c:v>
                </c:pt>
                <c:pt idx="47">
                  <c:v>0.86394478516715401</c:v>
                </c:pt>
                <c:pt idx="48">
                  <c:v>0.868015492887524</c:v>
                </c:pt>
                <c:pt idx="49">
                  <c:v>0.61566686584281505</c:v>
                </c:pt>
                <c:pt idx="50">
                  <c:v>0.86950675868889404</c:v>
                </c:pt>
                <c:pt idx="51">
                  <c:v>0.61342928683461395</c:v>
                </c:pt>
                <c:pt idx="52">
                  <c:v>0.87852792597164098</c:v>
                </c:pt>
                <c:pt idx="53">
                  <c:v>0.87893674391286902</c:v>
                </c:pt>
                <c:pt idx="54">
                  <c:v>0.880807604970407</c:v>
                </c:pt>
                <c:pt idx="55">
                  <c:v>0.88096945382074199</c:v>
                </c:pt>
                <c:pt idx="56">
                  <c:v>0.60821606622811297</c:v>
                </c:pt>
                <c:pt idx="57">
                  <c:v>0.88141541446343996</c:v>
                </c:pt>
                <c:pt idx="58">
                  <c:v>0.88402569467598602</c:v>
                </c:pt>
                <c:pt idx="59">
                  <c:v>0.88492790557609002</c:v>
                </c:pt>
                <c:pt idx="60">
                  <c:v>0.88645266478511797</c:v>
                </c:pt>
                <c:pt idx="61">
                  <c:v>0.88662993248287802</c:v>
                </c:pt>
                <c:pt idx="62">
                  <c:v>0.59709531295754803</c:v>
                </c:pt>
                <c:pt idx="63">
                  <c:v>0.88852826166263699</c:v>
                </c:pt>
                <c:pt idx="64">
                  <c:v>0.88912431718794804</c:v>
                </c:pt>
                <c:pt idx="65">
                  <c:v>0.59608579164585695</c:v>
                </c:pt>
                <c:pt idx="66">
                  <c:v>0.89157510003049101</c:v>
                </c:pt>
                <c:pt idx="67">
                  <c:v>0.58993173549727596</c:v>
                </c:pt>
                <c:pt idx="68">
                  <c:v>0.89996850265581696</c:v>
                </c:pt>
                <c:pt idx="69">
                  <c:v>0.58533744003614196</c:v>
                </c:pt>
                <c:pt idx="70">
                  <c:v>0.58481284269641398</c:v>
                </c:pt>
                <c:pt idx="71">
                  <c:v>0.90167358815869203</c:v>
                </c:pt>
                <c:pt idx="72">
                  <c:v>0.58365676550548595</c:v>
                </c:pt>
                <c:pt idx="73">
                  <c:v>0.90390998729218597</c:v>
                </c:pt>
                <c:pt idx="74">
                  <c:v>0.90912536365035401</c:v>
                </c:pt>
                <c:pt idx="75">
                  <c:v>0.90931374815016097</c:v>
                </c:pt>
                <c:pt idx="76">
                  <c:v>0.91028196568807596</c:v>
                </c:pt>
                <c:pt idx="77">
                  <c:v>0.91062649884344604</c:v>
                </c:pt>
                <c:pt idx="78">
                  <c:v>0.57778077280801998</c:v>
                </c:pt>
                <c:pt idx="79">
                  <c:v>0.91533722933670703</c:v>
                </c:pt>
                <c:pt idx="80">
                  <c:v>0.91576490867805405</c:v>
                </c:pt>
                <c:pt idx="81">
                  <c:v>0.91922189933520004</c:v>
                </c:pt>
                <c:pt idx="82">
                  <c:v>0.55905059161602</c:v>
                </c:pt>
                <c:pt idx="83">
                  <c:v>0.92197852522327794</c:v>
                </c:pt>
                <c:pt idx="84">
                  <c:v>0.55702916072567099</c:v>
                </c:pt>
                <c:pt idx="85">
                  <c:v>0.93091885279230402</c:v>
                </c:pt>
                <c:pt idx="86">
                  <c:v>0.93187624092793797</c:v>
                </c:pt>
                <c:pt idx="87">
                  <c:v>0.93334636047486597</c:v>
                </c:pt>
                <c:pt idx="88">
                  <c:v>0.93712820757442195</c:v>
                </c:pt>
                <c:pt idx="89">
                  <c:v>0.94459823513711405</c:v>
                </c:pt>
                <c:pt idx="90">
                  <c:v>0.94737421924658205</c:v>
                </c:pt>
                <c:pt idx="91">
                  <c:v>0.94822983474830302</c:v>
                </c:pt>
                <c:pt idx="92">
                  <c:v>0.94896102335801402</c:v>
                </c:pt>
                <c:pt idx="93">
                  <c:v>0.95168200514169699</c:v>
                </c:pt>
                <c:pt idx="94">
                  <c:v>0.95262780283348103</c:v>
                </c:pt>
                <c:pt idx="95">
                  <c:v>0.95292560143001703</c:v>
                </c:pt>
                <c:pt idx="96">
                  <c:v>0.96269488789052005</c:v>
                </c:pt>
                <c:pt idx="97">
                  <c:v>0.96283721913145803</c:v>
                </c:pt>
                <c:pt idx="98">
                  <c:v>0.96350536291403599</c:v>
                </c:pt>
                <c:pt idx="99">
                  <c:v>0.45643436185213099</c:v>
                </c:pt>
                <c:pt idx="100">
                  <c:v>0.45503037358378701</c:v>
                </c:pt>
                <c:pt idx="101">
                  <c:v>0.965526901561782</c:v>
                </c:pt>
                <c:pt idx="102">
                  <c:v>0.96578808831773899</c:v>
                </c:pt>
                <c:pt idx="103">
                  <c:v>0.45414699826504701</c:v>
                </c:pt>
                <c:pt idx="104">
                  <c:v>0.97065795696349499</c:v>
                </c:pt>
                <c:pt idx="105">
                  <c:v>0.44072426350222599</c:v>
                </c:pt>
                <c:pt idx="106">
                  <c:v>0.43351699336983901</c:v>
                </c:pt>
                <c:pt idx="107">
                  <c:v>0.40299750703117199</c:v>
                </c:pt>
                <c:pt idx="108">
                  <c:v>0.39917241674757997</c:v>
                </c:pt>
                <c:pt idx="109">
                  <c:v>0.39820572629817402</c:v>
                </c:pt>
                <c:pt idx="110">
                  <c:v>0.971618352325894</c:v>
                </c:pt>
                <c:pt idx="111">
                  <c:v>0.38311296647765802</c:v>
                </c:pt>
                <c:pt idx="112">
                  <c:v>0.97290408225416303</c:v>
                </c:pt>
                <c:pt idx="113">
                  <c:v>0.37435039599139902</c:v>
                </c:pt>
                <c:pt idx="114">
                  <c:v>0.36526749989475699</c:v>
                </c:pt>
                <c:pt idx="115">
                  <c:v>0.98365352567150299</c:v>
                </c:pt>
                <c:pt idx="116">
                  <c:v>0.98499966988569998</c:v>
                </c:pt>
                <c:pt idx="117">
                  <c:v>0.36173394949543802</c:v>
                </c:pt>
                <c:pt idx="118">
                  <c:v>0.98641028072994197</c:v>
                </c:pt>
                <c:pt idx="119">
                  <c:v>0.35778031208744898</c:v>
                </c:pt>
                <c:pt idx="120">
                  <c:v>0.99821173702683297</c:v>
                </c:pt>
                <c:pt idx="121">
                  <c:v>0.35563306626468799</c:v>
                </c:pt>
                <c:pt idx="122">
                  <c:v>0.33595276076304398</c:v>
                </c:pt>
                <c:pt idx="123">
                  <c:v>0.33379655615526399</c:v>
                </c:pt>
                <c:pt idx="124">
                  <c:v>0.99989722730526498</c:v>
                </c:pt>
                <c:pt idx="125">
                  <c:v>0.33284666646315297</c:v>
                </c:pt>
                <c:pt idx="126">
                  <c:v>0.32134708672356499</c:v>
                </c:pt>
                <c:pt idx="127">
                  <c:v>0.31756022297587699</c:v>
                </c:pt>
                <c:pt idx="128">
                  <c:v>0.31689750616790102</c:v>
                </c:pt>
                <c:pt idx="129">
                  <c:v>1.0003236767199291</c:v>
                </c:pt>
                <c:pt idx="130">
                  <c:v>0.31672729759468099</c:v>
                </c:pt>
              </c:numCache>
            </c:numRef>
          </c:yVal>
          <c:smooth val="0"/>
        </c:ser>
        <c:ser>
          <c:idx val="1"/>
          <c:order val="1"/>
          <c:tx>
            <c:v>GT-D</c:v>
          </c:tx>
          <c:spPr>
            <a:ln w="47625">
              <a:noFill/>
            </a:ln>
          </c:spPr>
          <c:marker>
            <c:symbol val="circle"/>
            <c:size val="7"/>
            <c:spPr>
              <a:solidFill>
                <a:srgbClr val="23FF06"/>
              </a:solidFill>
              <a:ln w="12700" cmpd="sng">
                <a:solidFill>
                  <a:schemeClr val="tx1"/>
                </a:solidFill>
              </a:ln>
            </c:spPr>
          </c:marker>
          <c:dLbls>
            <c:dLbl>
              <c:idx val="0"/>
              <c:layout>
                <c:manualLayout>
                  <c:x val="-1.0337660280611701E-2"/>
                  <c:y val="-3.5616658885651298E-2"/>
                </c:manualLayout>
              </c:layout>
              <c:tx>
                <c:rich>
                  <a:bodyPr/>
                  <a:lstStyle/>
                  <a:p>
                    <a:pPr>
                      <a:defRPr sz="1200" b="1">
                        <a:solidFill>
                          <a:srgbClr val="80FF00"/>
                        </a:solidFill>
                        <a:effectLst>
                          <a:glow rad="76200">
                            <a:schemeClr val="tx1">
                              <a:alpha val="75000"/>
                            </a:schemeClr>
                          </a:glow>
                          <a:outerShdw blurRad="50800" dist="38100" dir="2700000" algn="tl" rotWithShape="0">
                            <a:prstClr val="black">
                              <a:alpha val="40000"/>
                            </a:prstClr>
                          </a:outerShdw>
                        </a:effectLst>
                        <a:latin typeface="Verdana"/>
                        <a:cs typeface="Verdana"/>
                      </a:defRPr>
                    </a:pPr>
                    <a:r>
                      <a:rPr lang="en-US" sz="1200" b="1" dirty="0">
                        <a:solidFill>
                          <a:srgbClr val="80FF00"/>
                        </a:solidFill>
                        <a:effectLst>
                          <a:glow rad="76200">
                            <a:schemeClr val="tx1">
                              <a:alpha val="75000"/>
                            </a:schemeClr>
                          </a:glow>
                          <a:outerShdw blurRad="50800" dist="38100" dir="2700000" algn="tl" rotWithShape="0">
                            <a:prstClr val="black">
                              <a:alpha val="40000"/>
                            </a:prstClr>
                          </a:outerShdw>
                        </a:effectLst>
                        <a:latin typeface="Verdana"/>
                        <a:cs typeface="Verdana"/>
                      </a:rPr>
                      <a:t>GK-D</a:t>
                    </a:r>
                    <a:endParaRPr lang="en-US" b="1" dirty="0">
                      <a:effectLst>
                        <a:glow rad="76200">
                          <a:schemeClr val="tx1">
                            <a:alpha val="75000"/>
                          </a:schemeClr>
                        </a:glow>
                        <a:outerShdw blurRad="50800" dist="38100" dir="2700000" algn="tl" rotWithShape="0">
                          <a:prstClr val="black">
                            <a:alpha val="40000"/>
                          </a:prstClr>
                        </a:outerShdw>
                      </a:effectLst>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80FF00"/>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Sheet1!$B$2</c:f>
              <c:numCache>
                <c:formatCode>General</c:formatCode>
                <c:ptCount val="1"/>
                <c:pt idx="0">
                  <c:v>0.742850499677283</c:v>
                </c:pt>
              </c:numCache>
            </c:numRef>
          </c:xVal>
          <c:yVal>
            <c:numRef>
              <c:f>Sheet1!$C$2</c:f>
              <c:numCache>
                <c:formatCode>General</c:formatCode>
                <c:ptCount val="1"/>
                <c:pt idx="0">
                  <c:v>0.73887863400165799</c:v>
                </c:pt>
              </c:numCache>
            </c:numRef>
          </c:yVal>
          <c:smooth val="0"/>
        </c:ser>
        <c:ser>
          <c:idx val="3"/>
          <c:order val="2"/>
          <c:tx>
            <c:v>Qwerty</c:v>
          </c:tx>
          <c:spPr>
            <a:ln w="47625">
              <a:noFill/>
            </a:ln>
            <a:effectLst/>
          </c:spPr>
          <c:marker>
            <c:symbol val="circle"/>
            <c:size val="7"/>
            <c:spPr>
              <a:solidFill>
                <a:schemeClr val="bg1"/>
              </a:solidFill>
              <a:ln w="12700" cmpd="sng">
                <a:solidFill>
                  <a:schemeClr val="tx1"/>
                </a:solidFill>
              </a:ln>
              <a:effectLst/>
            </c:spPr>
          </c:marker>
          <c:dLbls>
            <c:dLbl>
              <c:idx val="0"/>
              <c:layout>
                <c:manualLayout>
                  <c:x val="-1.1600727209765399E-2"/>
                  <c:y val="-2.4838381027507999E-2"/>
                </c:manualLayout>
              </c:layout>
              <c:tx>
                <c:rich>
                  <a:bodyPr/>
                  <a:lstStyle/>
                  <a:p>
                    <a:pPr>
                      <a:defRPr sz="1200" b="1">
                        <a:solidFill>
                          <a:srgbClr val="FFFFFF"/>
                        </a:solidFill>
                        <a:effectLst>
                          <a:outerShdw blurRad="50800" dist="38100" dir="2700000" algn="tl" rotWithShape="0">
                            <a:prstClr val="black">
                              <a:alpha val="40000"/>
                            </a:prstClr>
                          </a:outerShdw>
                        </a:effectLst>
                        <a:latin typeface="Verdana"/>
                        <a:cs typeface="Verdana"/>
                      </a:defRPr>
                    </a:pPr>
                    <a:r>
                      <a:rPr lang="en-US" sz="1200" b="1" dirty="0">
                        <a:solidFill>
                          <a:srgbClr val="FFFFFF"/>
                        </a:solidFill>
                        <a:effectLst>
                          <a:outerShdw blurRad="50800" dist="38100" dir="2700000" algn="tl" rotWithShape="0">
                            <a:prstClr val="black">
                              <a:alpha val="40000"/>
                            </a:prstClr>
                          </a:outerShdw>
                        </a:effectLst>
                        <a:latin typeface="Verdana"/>
                        <a:cs typeface="Verdana"/>
                      </a:rPr>
                      <a:t>Qwerty</a:t>
                    </a:r>
                    <a:endParaRPr lang="en-US" dirty="0">
                      <a:solidFill>
                        <a:srgbClr val="FFFFFF"/>
                      </a:solidFill>
                      <a:latin typeface="Times New Roman"/>
                      <a:cs typeface="Times New Roman"/>
                    </a:endParaRPr>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rgbClr val="558ED5"/>
                    </a:solidFill>
                    <a:effectLst>
                      <a:outerShdw blurRad="50800" dist="38100" dir="2700000" algn="tl" rotWithShape="0">
                        <a:prstClr val="black">
                          <a:alpha val="40000"/>
                        </a:prstClr>
                      </a:outerShdw>
                    </a:effectLst>
                    <a:latin typeface="Verdana"/>
                    <a:cs typeface="Verdana"/>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Sheet1!$G$37</c:f>
              <c:numCache>
                <c:formatCode>0.000</c:formatCode>
                <c:ptCount val="1"/>
                <c:pt idx="0">
                  <c:v>0.48939154075345298</c:v>
                </c:pt>
              </c:numCache>
            </c:numRef>
          </c:xVal>
          <c:yVal>
            <c:numRef>
              <c:f>Sheet1!$H$37</c:f>
              <c:numCache>
                <c:formatCode>0.000</c:formatCode>
                <c:ptCount val="1"/>
                <c:pt idx="0">
                  <c:v>0.44102152487468599</c:v>
                </c:pt>
              </c:numCache>
            </c:numRef>
          </c:yVal>
          <c:smooth val="0"/>
        </c:ser>
        <c:ser>
          <c:idx val="4"/>
          <c:order val="3"/>
          <c:tx>
            <c:v>GT-S</c:v>
          </c:tx>
          <c:spPr>
            <a:ln w="12700" cmpd="sng">
              <a:solidFill>
                <a:schemeClr val="tx1"/>
              </a:solidFill>
            </a:ln>
          </c:spPr>
          <c:marker>
            <c:symbol val="circle"/>
            <c:size val="7"/>
            <c:spPr>
              <a:solidFill>
                <a:srgbClr val="FFFF00"/>
              </a:solidFill>
              <a:ln w="12700" cmpd="sng">
                <a:solidFill>
                  <a:schemeClr val="tx1"/>
                </a:solidFill>
              </a:ln>
            </c:spPr>
          </c:marker>
          <c:xVal>
            <c:numRef>
              <c:f>Sheet1!$G$39</c:f>
              <c:numCache>
                <c:formatCode>General</c:formatCode>
                <c:ptCount val="1"/>
                <c:pt idx="0">
                  <c:v>0.282940355181517</c:v>
                </c:pt>
              </c:numCache>
            </c:numRef>
          </c:xVal>
          <c:yVal>
            <c:numRef>
              <c:f>Sheet1!$H$39</c:f>
              <c:numCache>
                <c:formatCode>General</c:formatCode>
                <c:ptCount val="1"/>
                <c:pt idx="0">
                  <c:v>1.0003236767199291</c:v>
                </c:pt>
              </c:numCache>
            </c:numRef>
          </c:yVal>
          <c:smooth val="0"/>
        </c:ser>
        <c:ser>
          <c:idx val="5"/>
          <c:order val="4"/>
          <c:tx>
            <c:v>GT-C</c:v>
          </c:tx>
          <c:spPr>
            <a:ln w="47625">
              <a:noFill/>
            </a:ln>
          </c:spPr>
          <c:xVal>
            <c:numRef>
              <c:f>Sheet1!$G$38</c:f>
              <c:numCache>
                <c:formatCode>General</c:formatCode>
                <c:ptCount val="1"/>
                <c:pt idx="0">
                  <c:v>1.037668892762468</c:v>
                </c:pt>
              </c:numCache>
            </c:numRef>
          </c:xVal>
          <c:yVal>
            <c:numRef>
              <c:f>Sheet1!$H$38</c:f>
              <c:numCache>
                <c:formatCode>General</c:formatCode>
                <c:ptCount val="1"/>
                <c:pt idx="0">
                  <c:v>0.31672729759468099</c:v>
                </c:pt>
              </c:numCache>
            </c:numRef>
          </c:yVal>
          <c:smooth val="0"/>
        </c:ser>
        <c:dLbls>
          <c:showLegendKey val="0"/>
          <c:showVal val="0"/>
          <c:showCatName val="0"/>
          <c:showSerName val="0"/>
          <c:showPercent val="0"/>
          <c:showBubbleSize val="0"/>
        </c:dLbls>
        <c:axId val="1760225632"/>
        <c:axId val="1760226176"/>
      </c:scatterChart>
      <c:valAx>
        <c:axId val="1760225632"/>
        <c:scaling>
          <c:orientation val="minMax"/>
          <c:max val="1.032999999999999"/>
          <c:min val="0"/>
        </c:scaling>
        <c:delete val="0"/>
        <c:axPos val="b"/>
        <c:majorGridlines>
          <c:spPr>
            <a:ln>
              <a:solidFill>
                <a:schemeClr val="bg1">
                  <a:lumMod val="65000"/>
                  <a:alpha val="60000"/>
                </a:schemeClr>
              </a:solidFill>
            </a:ln>
          </c:spPr>
        </c:majorGridlines>
        <c:minorGridlines>
          <c:spPr>
            <a:ln>
              <a:solidFill>
                <a:schemeClr val="tx1">
                  <a:lumMod val="75000"/>
                  <a:lumOff val="25000"/>
                  <a:alpha val="60000"/>
                </a:schemeClr>
              </a:solidFill>
            </a:ln>
          </c:spPr>
        </c:minorGridlines>
        <c:title>
          <c:tx>
            <c:rich>
              <a:bodyPr/>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Clarity (</a:t>
                </a:r>
                <a:r>
                  <a:rPr lang="en-US" sz="1400" b="0" dirty="0" smtClean="0">
                    <a:solidFill>
                      <a:srgbClr val="FFFFFF"/>
                    </a:solidFill>
                    <a:latin typeface="Verdana"/>
                    <a:cs typeface="Verdana"/>
                  </a:rPr>
                  <a:t>key widths</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layout>
            <c:manualLayout>
              <c:xMode val="edge"/>
              <c:yMode val="edge"/>
              <c:x val="0.30435797882892501"/>
              <c:y val="0.92192314503276096"/>
            </c:manualLayout>
          </c:layout>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26176"/>
        <c:crossesAt val="0"/>
        <c:crossBetween val="midCat"/>
        <c:majorUnit val="0.1"/>
        <c:minorUnit val="0.05"/>
      </c:valAx>
      <c:valAx>
        <c:axId val="1760226176"/>
        <c:scaling>
          <c:orientation val="minMax"/>
          <c:max val="1.004999999999999"/>
          <c:min val="0"/>
        </c:scaling>
        <c:delete val="0"/>
        <c:axPos val="l"/>
        <c:majorGridlines>
          <c:spPr>
            <a:ln>
              <a:solidFill>
                <a:schemeClr val="bg1">
                  <a:lumMod val="65000"/>
                </a:schemeClr>
              </a:solidFill>
            </a:ln>
          </c:spPr>
        </c:majorGridlines>
        <c:minorGridlines>
          <c:spPr>
            <a:ln>
              <a:solidFill>
                <a:schemeClr val="tx1">
                  <a:lumMod val="75000"/>
                  <a:lumOff val="25000"/>
                  <a:alpha val="60000"/>
                </a:schemeClr>
              </a:solidFill>
            </a:ln>
          </c:spPr>
        </c:minorGridlines>
        <c:title>
          <c:tx>
            <c:rich>
              <a:bodyPr rot="-5400000" vert="horz"/>
              <a:lstStyle/>
              <a:p>
                <a:pPr>
                  <a:defRPr sz="1400" b="0">
                    <a:solidFill>
                      <a:srgbClr val="FFCC00"/>
                    </a:solidFill>
                    <a:latin typeface="Verdana"/>
                    <a:cs typeface="Verdana"/>
                  </a:defRPr>
                </a:pPr>
                <a:r>
                  <a:rPr lang="en-US" sz="1400" b="0" dirty="0">
                    <a:solidFill>
                      <a:srgbClr val="FFCC00"/>
                    </a:solidFill>
                    <a:latin typeface="Verdana"/>
                    <a:cs typeface="Verdana"/>
                  </a:rPr>
                  <a:t>Gesture </a:t>
                </a:r>
                <a:r>
                  <a:rPr lang="en-US" sz="1400" b="0" dirty="0" smtClean="0">
                    <a:solidFill>
                      <a:srgbClr val="FFCC00"/>
                    </a:solidFill>
                    <a:latin typeface="Verdana"/>
                    <a:cs typeface="Verdana"/>
                  </a:rPr>
                  <a:t>Speed (</a:t>
                </a:r>
                <a:r>
                  <a:rPr lang="en-US" sz="1400" b="0" dirty="0" smtClean="0">
                    <a:solidFill>
                      <a:srgbClr val="FFFFFF"/>
                    </a:solidFill>
                    <a:latin typeface="Verdana"/>
                    <a:cs typeface="Verdana"/>
                  </a:rPr>
                  <a:t>WPM</a:t>
                </a:r>
                <a:r>
                  <a:rPr lang="en-US" sz="1400" b="0" dirty="0" smtClean="0">
                    <a:solidFill>
                      <a:srgbClr val="FFCC00"/>
                    </a:solidFill>
                    <a:latin typeface="Verdana"/>
                    <a:cs typeface="Verdana"/>
                  </a:rPr>
                  <a:t>)</a:t>
                </a:r>
                <a:endParaRPr lang="en-US" sz="1400" b="0" dirty="0">
                  <a:solidFill>
                    <a:srgbClr val="FFCC00"/>
                  </a:solidFill>
                  <a:latin typeface="Verdana"/>
                  <a:cs typeface="Verdana"/>
                </a:endParaRPr>
              </a:p>
            </c:rich>
          </c:tx>
          <c:overlay val="0"/>
        </c:title>
        <c:numFmt formatCode="General" sourceLinked="1"/>
        <c:majorTickMark val="out"/>
        <c:minorTickMark val="none"/>
        <c:tickLblPos val="nextTo"/>
        <c:txPr>
          <a:bodyPr/>
          <a:lstStyle/>
          <a:p>
            <a:pPr>
              <a:defRPr sz="1100">
                <a:solidFill>
                  <a:schemeClr val="tx1">
                    <a:lumMod val="85000"/>
                    <a:lumOff val="15000"/>
                  </a:schemeClr>
                </a:solidFill>
                <a:latin typeface="Verdana"/>
                <a:cs typeface="Verdana"/>
              </a:defRPr>
            </a:pPr>
            <a:endParaRPr lang="en-US"/>
          </a:p>
        </c:txPr>
        <c:crossAx val="1760225632"/>
        <c:crosses val="autoZero"/>
        <c:crossBetween val="midCat"/>
        <c:majorUnit val="0.1"/>
        <c:minorUnit val="0.05"/>
      </c:valAx>
      <c:spPr>
        <a:solidFill>
          <a:schemeClr val="bg1">
            <a:alpha val="1000"/>
          </a:schemeClr>
        </a:solidFill>
      </c:spPr>
    </c:plotArea>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ltLang="zh-CN"/>
          </a:p>
        </p:txBody>
      </p:sp>
      <p:sp>
        <p:nvSpPr>
          <p:cNvPr id="12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ltLang="zh-CN"/>
          </a:p>
        </p:txBody>
      </p:sp>
      <p:sp>
        <p:nvSpPr>
          <p:cNvPr id="655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ltLang="zh-CN"/>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atin typeface="Arial" charset="0"/>
              </a:defRPr>
            </a:lvl1pPr>
          </a:lstStyle>
          <a:p>
            <a:pPr>
              <a:defRPr/>
            </a:pPr>
            <a:fld id="{4C7E7331-C7F9-4106-8A16-CCFC116F65FA}" type="slidenum">
              <a:rPr lang="zh-CN" altLang="en-US"/>
              <a:pPr>
                <a:defRPr/>
              </a:pPr>
              <a:t>‹#›</a:t>
            </a:fld>
            <a:endParaRPr lang="en-US" altLang="zh-CN"/>
          </a:p>
        </p:txBody>
      </p:sp>
    </p:spTree>
    <p:extLst>
      <p:ext uri="{BB962C8B-B14F-4D97-AF65-F5344CB8AC3E}">
        <p14:creationId xmlns:p14="http://schemas.microsoft.com/office/powerpoint/2010/main" val="18369671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E7331-C7F9-4106-8A16-CCFC116F65FA}" type="slidenum">
              <a:rPr lang="zh-CN" altLang="en-US" smtClean="0"/>
              <a:pPr>
                <a:defRPr/>
              </a:pPr>
              <a:t>1</a:t>
            </a:fld>
            <a:endParaRPr lang="en-US" altLang="zh-CN"/>
          </a:p>
        </p:txBody>
      </p:sp>
    </p:spTree>
    <p:extLst>
      <p:ext uri="{BB962C8B-B14F-4D97-AF65-F5344CB8AC3E}">
        <p14:creationId xmlns:p14="http://schemas.microsoft.com/office/powerpoint/2010/main" val="3625279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E7331-C7F9-4106-8A16-CCFC116F65FA}" type="slidenum">
              <a:rPr lang="zh-CN" altLang="en-US" smtClean="0"/>
              <a:pPr>
                <a:defRPr/>
              </a:pPr>
              <a:t>10</a:t>
            </a:fld>
            <a:endParaRPr lang="en-US" altLang="zh-CN"/>
          </a:p>
        </p:txBody>
      </p:sp>
    </p:spTree>
    <p:extLst>
      <p:ext uri="{BB962C8B-B14F-4D97-AF65-F5344CB8AC3E}">
        <p14:creationId xmlns:p14="http://schemas.microsoft.com/office/powerpoint/2010/main" val="153672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7E7331-C7F9-4106-8A16-CCFC116F65FA}" type="slidenum">
              <a:rPr lang="zh-CN" altLang="en-US" smtClean="0"/>
              <a:pPr>
                <a:defRPr/>
              </a:pPr>
              <a:t>11</a:t>
            </a:fld>
            <a:endParaRPr lang="en-US" altLang="zh-CN"/>
          </a:p>
        </p:txBody>
      </p:sp>
    </p:spTree>
    <p:extLst>
      <p:ext uri="{BB962C8B-B14F-4D97-AF65-F5344CB8AC3E}">
        <p14:creationId xmlns:p14="http://schemas.microsoft.com/office/powerpoint/2010/main" val="207387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5C5E18EA-10B0-4394-BAFF-EF07007D145E}" type="slidenum">
              <a:rPr lang="zh-CN" altLang="en-US">
                <a:latin typeface="Arial" charset="0"/>
              </a:rPr>
              <a:pPr eaLnBrk="1" hangingPunct="1"/>
              <a:t>12</a:t>
            </a:fld>
            <a:endParaRPr lang="en-US" altLang="zh-CN">
              <a:latin typeface="Arial" charset="0"/>
            </a:endParaRPr>
          </a:p>
        </p:txBody>
      </p:sp>
      <p:sp>
        <p:nvSpPr>
          <p:cNvPr id="93187" name="Rectangle 2"/>
          <p:cNvSpPr>
            <a:spLocks noGrp="1" noRot="1" noChangeAspect="1" noChangeArrowheads="1" noTextEdit="1"/>
          </p:cNvSpPr>
          <p:nvPr>
            <p:ph type="sldImg"/>
          </p:nvPr>
        </p:nvSpPr>
        <p:spPr>
          <a:xfrm>
            <a:off x="1144588" y="685800"/>
            <a:ext cx="4572000" cy="3430588"/>
          </a:xfrm>
          <a:ln/>
        </p:spPr>
      </p:sp>
      <p:sp>
        <p:nvSpPr>
          <p:cNvPr id="93188" name="Rectangle 3"/>
          <p:cNvSpPr>
            <a:spLocks noGrp="1" noChangeArrowheads="1"/>
          </p:cNvSpPr>
          <p:nvPr>
            <p:ph type="body" idx="1"/>
          </p:nvPr>
        </p:nvSpPr>
        <p:spPr>
          <a:noFill/>
        </p:spPr>
        <p:txBody>
          <a:bodyPr/>
          <a:lstStyle/>
          <a:p>
            <a:pPr eaLnBrk="1" hangingPunct="1"/>
            <a:r>
              <a:rPr lang="en-US" altLang="zh-CN" baseline="0" dirty="0" smtClean="0"/>
              <a:t>Clearly, gesture ambiguity is a big problem. But If you look at current gesture typing systems, and see what they do to rectify this problem, they use what’s called a language model to predict what you’re typing based on the frequencies of word sequences.</a:t>
            </a:r>
          </a:p>
          <a:p>
            <a:pPr eaLnBrk="1" hangingPunct="1"/>
            <a:endParaRPr lang="en-US" altLang="zh-CN" baseline="0" dirty="0" smtClean="0"/>
          </a:p>
          <a:p>
            <a:pPr eaLnBrk="1" hangingPunct="1"/>
            <a:r>
              <a:rPr lang="en-US" altLang="zh-CN" baseline="0" dirty="0" smtClean="0"/>
              <a:t>But a language model isn’t enough. Here’s why.</a:t>
            </a:r>
          </a:p>
        </p:txBody>
      </p:sp>
    </p:spTree>
    <p:extLst>
      <p:ext uri="{BB962C8B-B14F-4D97-AF65-F5344CB8AC3E}">
        <p14:creationId xmlns:p14="http://schemas.microsoft.com/office/powerpoint/2010/main" val="387253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13</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altLang="zh-CN" baseline="0" dirty="0" smtClean="0"/>
              <a:t>Clearly, gesture ambiguity is a big problem. But If you look at current gesture typing systems, and see what they do to rectify this problem, they use what’s called a language model to predict what you’re typing based on the frequencies of word sequences.</a:t>
            </a:r>
          </a:p>
          <a:p>
            <a:pPr eaLnBrk="1" hangingPunct="1"/>
            <a:endParaRPr lang="en-US" altLang="zh-CN" baseline="0" dirty="0" smtClean="0"/>
          </a:p>
          <a:p>
            <a:pPr eaLnBrk="1" hangingPunct="1"/>
            <a:r>
              <a:rPr lang="en-US" altLang="zh-CN" baseline="0" dirty="0" smtClean="0"/>
              <a:t>But a language model isn’t enough. Here’s why.</a:t>
            </a:r>
          </a:p>
        </p:txBody>
      </p:sp>
    </p:spTree>
    <p:extLst>
      <p:ext uri="{BB962C8B-B14F-4D97-AF65-F5344CB8AC3E}">
        <p14:creationId xmlns:p14="http://schemas.microsoft.com/office/powerpoint/2010/main" val="132635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14</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sz="1200" kern="1200" dirty="0" smtClean="0">
                <a:solidFill>
                  <a:schemeClr val="tx1"/>
                </a:solidFill>
                <a:latin typeface="Arial" charset="0"/>
                <a:ea typeface="+mn-ea"/>
                <a:cs typeface="+mn-cs"/>
              </a:rPr>
              <a:t>It turns out</a:t>
            </a:r>
            <a:r>
              <a:rPr lang="en-US" sz="1200" kern="1200" baseline="0" dirty="0" smtClean="0">
                <a:solidFill>
                  <a:schemeClr val="tx1"/>
                </a:solidFill>
                <a:latin typeface="Arial" charset="0"/>
                <a:ea typeface="+mn-ea"/>
                <a:cs typeface="+mn-cs"/>
              </a:rPr>
              <a:t> that there are three types of ambiguous word gestures that we discovered. The first type includes words such as “of” and “off” that we saw before. With these words, the ambiguity is unavoidable because there’s no way to gesture a letter twice, unlike tapping. So we call this type Unavoidable. In our corpus of 40,000 words, 4.1% of words by count and 22.2% of words by frequency have another word with an unavoidably identical gesture.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Then there are words like “pretty” and “prey,” which we call Avoidable. These are different because the only reason they’re ambiguous is that the ‘t’ is located right between the ‘e’ and the ‘y’. In other words, that gestures crosses unintended letters on the way to the intended one. So it seems that most of the ambiguity that we have is just plain unavoidable.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But the biggest news comes from words like “singer” and “sinner.” Here’s where the situation changes. These are what I call similar gestures: not completely identical but still very close to each other—less than one key width on average. A whopping 69% of words by frequency have another word with a gesture so similar to its own. That means, if you add up the numbers in the right column and subtract from 100%, that only 3.1% of all words (again, by frequency) has a gesture that’s actually distinct!</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By categorizing words this way, we can see two things: (1) that there’s a real potential for improvement beyond just using a language model; and (2) that the improvement is actually possible, since most of the problem is actually avoidable.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So how do we make the word gestures more distinct? We have to change the positions of the letters, which means we have to change the keyboard layout.</a:t>
            </a:r>
          </a:p>
        </p:txBody>
      </p:sp>
    </p:spTree>
    <p:extLst>
      <p:ext uri="{BB962C8B-B14F-4D97-AF65-F5344CB8AC3E}">
        <p14:creationId xmlns:p14="http://schemas.microsoft.com/office/powerpoint/2010/main" val="3481259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15</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sz="1200" kern="1200" dirty="0" smtClean="0">
                <a:solidFill>
                  <a:schemeClr val="tx1"/>
                </a:solidFill>
                <a:latin typeface="Arial" charset="0"/>
                <a:ea typeface="+mn-ea"/>
                <a:cs typeface="+mn-cs"/>
              </a:rPr>
              <a:t>It turns out</a:t>
            </a:r>
            <a:r>
              <a:rPr lang="en-US" sz="1200" kern="1200" baseline="0" dirty="0" smtClean="0">
                <a:solidFill>
                  <a:schemeClr val="tx1"/>
                </a:solidFill>
                <a:latin typeface="Arial" charset="0"/>
                <a:ea typeface="+mn-ea"/>
                <a:cs typeface="+mn-cs"/>
              </a:rPr>
              <a:t> that there are three types of ambiguous word gestures that we discovered. The first type includes words such as “of” and “off” that we saw before. With these words, the ambiguity is unavoidable because there’s no way to gesture a letter twice, unlike tapping. So we call this type Unavoidable. In our corpus of 40,000 words, 4.1% of words by count and 22.2% of words by frequency have another word with an unavoidably identical gesture.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Then there are words like “pretty” and “prey,” which we call Avoidable. These are different because the only reason they’re ambiguous is that the ‘t’ is located right between the ‘e’ and the ‘y’. In other words, that gestures crosses unintended letters on the way to the intended one. So it seems that most of the ambiguity that we have is just plain unavoidable.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But the biggest news comes from words like “singer” and “sinner.” Here’s where the situation changes. These are what I call similar gestures: not completely identical but still very close to each other—less than one key width on average. A whopping 69% of words by frequency have another word with a gesture so similar to its own. That means, if you add up the numbers in the right column and subtract from 100%, that only 3.1% of all words (again, by frequency) has a gesture that’s actually distinct!</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By categorizing words this way, we can see two things: (1) that there’s a real potential for improvement beyond just using a language model; and (2) that the improvement is actually possible, since most of the problem is actually avoidable.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So how do we make the word gestures more distinct? We have to change the positions of the letters, which means we have to change the keyboard layout.</a:t>
            </a:r>
          </a:p>
        </p:txBody>
      </p:sp>
    </p:spTree>
    <p:extLst>
      <p:ext uri="{BB962C8B-B14F-4D97-AF65-F5344CB8AC3E}">
        <p14:creationId xmlns:p14="http://schemas.microsoft.com/office/powerpoint/2010/main" val="4077235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16</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sz="1200" kern="1200" dirty="0" smtClean="0">
                <a:solidFill>
                  <a:schemeClr val="tx1"/>
                </a:solidFill>
                <a:latin typeface="Arial" charset="0"/>
                <a:ea typeface="+mn-ea"/>
                <a:cs typeface="+mn-cs"/>
              </a:rPr>
              <a:t>It turns out</a:t>
            </a:r>
            <a:r>
              <a:rPr lang="en-US" sz="1200" kern="1200" baseline="0" dirty="0" smtClean="0">
                <a:solidFill>
                  <a:schemeClr val="tx1"/>
                </a:solidFill>
                <a:latin typeface="Arial" charset="0"/>
                <a:ea typeface="+mn-ea"/>
                <a:cs typeface="+mn-cs"/>
              </a:rPr>
              <a:t> that there are three types of ambiguous word gestures that we discovered. The first type includes words such as “of” and “off” that we saw before. With these words, the ambiguity is unavoidable because there’s no way to gesture a letter twice, unlike tapping. So we call this type Unavoidable. In our corpus of 40,000 words, 4.1% of words by count and 22.2% of words by frequency have another word with an unavoidably identical gesture.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Then there are words like “pretty” and “prey,” which we call Avoidable. These are different because the only reason they’re ambiguous is that the ‘t’ is located right between the ‘e’ and the ‘y’. In other words, that gestures crosses unintended letters on the way to the intended one. So it seems that most of the ambiguity that we have is just plain unavoidable.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But the biggest news comes from words like “singer” and “sinner.” Here’s where the situation changes. These are what I call similar gestures: not completely identical but still very close to each other—less than one key width on average. A whopping 69% of words by frequency have another word with a gesture so similar to its own. That means, if you add up the numbers in the right column and subtract from 100%, that only 3.1% of all words (again, by frequency) has a gesture that’s actually distinct!</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By categorizing words this way, we can see two things: (1) that there’s a real potential for improvement beyond just using a language model; and (2) that the improvement is actually possible, since most of the problem is actually avoidable.</a:t>
            </a:r>
          </a:p>
        </p:txBody>
      </p:sp>
    </p:spTree>
    <p:extLst>
      <p:ext uri="{BB962C8B-B14F-4D97-AF65-F5344CB8AC3E}">
        <p14:creationId xmlns:p14="http://schemas.microsoft.com/office/powerpoint/2010/main" val="2830744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17</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sz="1200" kern="1200" dirty="0" smtClean="0">
                <a:solidFill>
                  <a:schemeClr val="tx1"/>
                </a:solidFill>
                <a:latin typeface="Arial" charset="0"/>
                <a:ea typeface="+mn-ea"/>
                <a:cs typeface="+mn-cs"/>
              </a:rPr>
              <a:t>It turns out</a:t>
            </a:r>
            <a:r>
              <a:rPr lang="en-US" sz="1200" kern="1200" baseline="0" dirty="0" smtClean="0">
                <a:solidFill>
                  <a:schemeClr val="tx1"/>
                </a:solidFill>
                <a:latin typeface="Arial" charset="0"/>
                <a:ea typeface="+mn-ea"/>
                <a:cs typeface="+mn-cs"/>
              </a:rPr>
              <a:t> that there are three types of ambiguous word gestures that we discovered. The first type includes words such as “of” and “off” that we saw before. With these words, the ambiguity is unavoidable because there’s no way to gesture a letter twice, unlike tapping. So we call this type Unavoidable. In our corpus of 40,000 words, 4.1% of words by dictionary count and 22.2% of words by usage frequency have another word with an unavoidably identical gesture.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Then there are words like “pretty” and “prey,” which we call Avoidable. These are different because the only reason they’re ambiguous is that the ‘t’ is located right between the ‘e’ and the ‘y’. In other words, that gestures crosses unintended letters on the way to the intended one. So it seems that most of the ambiguity that we have is just plain unavoidable.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But the biggest news comes from words like “singer” and “sinner.” Here’s where the situation changes. These are what I call similar gestures: not completely identical but still very close to each other—less than one key width on average. A whopping 69% of words by frequency have another word with a gesture so similar to its own. That means, if you add up the numbers in the right column and subtract from 100%, that only 3.1% of all words (again, by frequency) has a gesture that’s actually distinct!</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By categorizing words this way, we can see two things: (1) that there’s a real potential for improvement beyond just using a language model; and (2) that the improvement is actually possible, since most of the problem is actually avoidable.</a:t>
            </a:r>
          </a:p>
          <a:p>
            <a:pPr eaLnBrk="1" hangingPunct="1"/>
            <a:endParaRPr lang="en-US" altLang="zh-CN" sz="1200" kern="1200" baseline="0" dirty="0" smtClean="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kern="1200" baseline="0" dirty="0" smtClean="0">
                <a:solidFill>
                  <a:schemeClr val="tx1"/>
                </a:solidFill>
                <a:latin typeface="Arial" charset="0"/>
                <a:ea typeface="+mn-ea"/>
                <a:cs typeface="+mn-cs"/>
              </a:rPr>
              <a:t>So how do we make the word gestures more distinct? We have to change the positions of the letters, which means we have to change the keyboard layout.</a:t>
            </a:r>
          </a:p>
          <a:p>
            <a:pPr eaLnBrk="1" hangingPunct="1"/>
            <a:endParaRPr lang="en-US" altLang="zh-CN" sz="1200" kern="1200" baseline="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4020462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5C5E18EA-10B0-4394-BAFF-EF07007D145E}" type="slidenum">
              <a:rPr lang="zh-CN" altLang="en-US">
                <a:latin typeface="Arial" charset="0"/>
              </a:rPr>
              <a:pPr eaLnBrk="1" hangingPunct="1"/>
              <a:t>18</a:t>
            </a:fld>
            <a:endParaRPr lang="en-US" altLang="zh-CN">
              <a:latin typeface="Arial" charset="0"/>
            </a:endParaRPr>
          </a:p>
        </p:txBody>
      </p:sp>
      <p:sp>
        <p:nvSpPr>
          <p:cNvPr id="93187" name="Rectangle 2"/>
          <p:cNvSpPr>
            <a:spLocks noGrp="1" noRot="1" noChangeAspect="1" noChangeArrowheads="1" noTextEdit="1"/>
          </p:cNvSpPr>
          <p:nvPr>
            <p:ph type="sldImg"/>
          </p:nvPr>
        </p:nvSpPr>
        <p:spPr>
          <a:xfrm>
            <a:off x="1144588" y="685800"/>
            <a:ext cx="4572000" cy="3430588"/>
          </a:xfrm>
          <a:ln/>
        </p:spPr>
      </p:sp>
      <p:sp>
        <p:nvSpPr>
          <p:cNvPr id="93188"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kern="1200" baseline="0" dirty="0" smtClean="0">
                <a:solidFill>
                  <a:schemeClr val="tx1"/>
                </a:solidFill>
                <a:latin typeface="Arial" charset="0"/>
                <a:ea typeface="+mn-ea"/>
                <a:cs typeface="+mn-cs"/>
              </a:rPr>
              <a:t>So how do we make the word gestures more distinct? We have to change the positions of the letters, which means we have to change the keyboard layout.</a:t>
            </a:r>
          </a:p>
        </p:txBody>
      </p:sp>
    </p:spTree>
    <p:extLst>
      <p:ext uri="{BB962C8B-B14F-4D97-AF65-F5344CB8AC3E}">
        <p14:creationId xmlns:p14="http://schemas.microsoft.com/office/powerpoint/2010/main" val="2768223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19</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altLang="zh-CN" dirty="0" smtClean="0"/>
              <a:t>But changing the keyboard layout creates a lot of problems. First, and foremost, is learnability. The new layout is going to be</a:t>
            </a:r>
            <a:r>
              <a:rPr lang="en-US" altLang="zh-CN" baseline="0" dirty="0" smtClean="0"/>
              <a:t> hard for people to learn, and they’ll have to invest a lot of time just to be moderately proficient with it. As a point of reference, this freely optimized layout by Xiaojun Bi is 24% faster than Qwerty, but it takes twice as long to use at first. And sadly, if you create a compromise layout that balances speed and learnability, that cost–benefit ratio remains the same. Quasi-Qwerty, from the same paper, is optimized for speed but with the constraint that keys can only move one slot from their Qwerty positions. The upfront cost is always much greater than the eventual benefit.</a:t>
            </a:r>
          </a:p>
          <a:p>
            <a:pPr eaLnBrk="1" hangingPunct="1"/>
            <a:endParaRPr lang="en-US" altLang="zh-CN" baseline="0" dirty="0" smtClean="0"/>
          </a:p>
          <a:p>
            <a:pPr eaLnBrk="1" hangingPunct="1"/>
            <a:r>
              <a:rPr lang="en-US" altLang="zh-CN" baseline="0" dirty="0" smtClean="0"/>
              <a:t>And, speaking of optimized layouts, some of you are probably wondering: aren’t there already optimized layouts out there? That’s the second issue. To that point, the answer is yes — there are a lot of them — but existing layouts are optimized almost exclusively for typing speed, while our problem is gesture clarity, or distinctness, which is different. So if you look at Qwerty, the status quo, it was designed so that you alternate hands a lot when typing, which makes things faster and avoids typewriter jamming. But this means that word gestures go back and forth horizontally, making them very similar to each other. Dvorak optimizes for speed even more by placing common letters on the home row, but now gestures become even more similar because they’re back and forth on the same row. ATOMIK was optimized for stylus tapping speed, but it actually predates gesture typing. Common letters are clumped together and so are their gestures. And finally, the OSKs (or optimized stroke keyboards) was actually optimized for stroking but only for stroking speed, so you still see common letters and tons of gestures clumped together in the middle.</a:t>
            </a:r>
          </a:p>
        </p:txBody>
      </p:sp>
    </p:spTree>
    <p:extLst>
      <p:ext uri="{BB962C8B-B14F-4D97-AF65-F5344CB8AC3E}">
        <p14:creationId xmlns:p14="http://schemas.microsoft.com/office/powerpoint/2010/main" val="108675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5C5E18EA-10B0-4394-BAFF-EF07007D145E}" type="slidenum">
              <a:rPr lang="zh-CN" altLang="en-US">
                <a:latin typeface="Arial" charset="0"/>
              </a:rPr>
              <a:pPr eaLnBrk="1" hangingPunct="1"/>
              <a:t>2</a:t>
            </a:fld>
            <a:endParaRPr lang="en-US" altLang="zh-CN">
              <a:latin typeface="Arial" charset="0"/>
            </a:endParaRPr>
          </a:p>
        </p:txBody>
      </p:sp>
      <p:sp>
        <p:nvSpPr>
          <p:cNvPr id="93187" name="Rectangle 2"/>
          <p:cNvSpPr>
            <a:spLocks noGrp="1" noRot="1" noChangeAspect="1" noChangeArrowheads="1" noTextEdit="1"/>
          </p:cNvSpPr>
          <p:nvPr>
            <p:ph type="sldImg"/>
          </p:nvPr>
        </p:nvSpPr>
        <p:spPr>
          <a:xfrm>
            <a:off x="1144588" y="685800"/>
            <a:ext cx="4572000" cy="3430588"/>
          </a:xfrm>
          <a:ln/>
        </p:spPr>
      </p:sp>
      <p:sp>
        <p:nvSpPr>
          <p:cNvPr id="93188" name="Rectangle 3"/>
          <p:cNvSpPr>
            <a:spLocks noGrp="1" noChangeArrowheads="1"/>
          </p:cNvSpPr>
          <p:nvPr>
            <p:ph type="body" idx="1"/>
          </p:nvPr>
        </p:nvSpPr>
        <p:spPr>
          <a:noFill/>
        </p:spPr>
        <p:txBody>
          <a:bodyPr/>
          <a:lstStyle/>
          <a:p>
            <a:pPr eaLnBrk="1" hangingPunct="1"/>
            <a:r>
              <a:rPr lang="en-US" altLang="zh-CN" baseline="0" dirty="0" smtClean="0"/>
              <a:t>So first of all, for those less familiar, what is gesture typing?</a:t>
            </a:r>
          </a:p>
        </p:txBody>
      </p:sp>
    </p:spTree>
    <p:extLst>
      <p:ext uri="{BB962C8B-B14F-4D97-AF65-F5344CB8AC3E}">
        <p14:creationId xmlns:p14="http://schemas.microsoft.com/office/powerpoint/2010/main" val="3369523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20</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altLang="zh-CN" baseline="0" smtClean="0"/>
              <a:t>And</a:t>
            </a:r>
            <a:r>
              <a:rPr lang="en-US" altLang="zh-CN" baseline="0" dirty="0" smtClean="0"/>
              <a:t>, speaking of optimized layouts, some of you are probably wondering: aren’t there already optimized layouts out there? That’s the second issue. To that point, the answer is yes — there are a lot of them — but existing layouts are optimized almost exclusively for typing speed, while our problem is gesture clarity, or distinctness, which is different. So if you look at Qwerty, the status quo, it was designed so that you alternate hands a lot when typing, which makes things faster and avoids typewriter jamming. But this means that word gestures go back and forth horizontally, making them very similar to each other. Dvorak optimizes for speed even more by placing common letters on the home row, but now gestures become even more similar because they’re back and forth on the same row. ATOMIK was optimized for stylus tapping speed, but it actually predates gesture typing. Common letters are clumped together and so are their gestures. And finally, the OSKs (or optimized stroke keyboards) was actually optimized for stroking but only for stroking speed, so you still see common letters and tons of gestures clumped together in the middle.</a:t>
            </a:r>
          </a:p>
        </p:txBody>
      </p:sp>
    </p:spTree>
    <p:extLst>
      <p:ext uri="{BB962C8B-B14F-4D97-AF65-F5344CB8AC3E}">
        <p14:creationId xmlns:p14="http://schemas.microsoft.com/office/powerpoint/2010/main" val="3528775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21</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altLang="zh-CN" dirty="0" smtClean="0"/>
              <a:t>But</a:t>
            </a:r>
            <a:r>
              <a:rPr lang="en-US" altLang="zh-CN" baseline="0" dirty="0" smtClean="0"/>
              <a:t> still, t</a:t>
            </a:r>
            <a:r>
              <a:rPr lang="en-US" altLang="zh-CN" dirty="0" smtClean="0"/>
              <a:t>hat conflict between</a:t>
            </a:r>
            <a:r>
              <a:rPr lang="en-US" altLang="zh-CN" baseline="0" dirty="0" smtClean="0"/>
              <a:t> gesture clarity and </a:t>
            </a:r>
            <a:r>
              <a:rPr lang="en-US" altLang="zh-CN" dirty="0" smtClean="0"/>
              <a:t>typing speed brings to light another series of questions. First of all, are they truly</a:t>
            </a:r>
            <a:r>
              <a:rPr lang="en-US" altLang="zh-CN" baseline="0" dirty="0" smtClean="0"/>
              <a:t> at odds with each other, or is it possible to improve both of them at the same time?</a:t>
            </a:r>
          </a:p>
          <a:p>
            <a:pPr eaLnBrk="1" hangingPunct="1"/>
            <a:endParaRPr lang="en-US" altLang="zh-CN" baseline="0" dirty="0" smtClean="0"/>
          </a:p>
          <a:p>
            <a:pPr eaLnBrk="1" hangingPunct="1"/>
            <a:r>
              <a:rPr lang="en-US" altLang="zh-CN" baseline="0" dirty="0" smtClean="0"/>
              <a:t>And how much clearer could the gestures get if we optimized for clarity?</a:t>
            </a:r>
          </a:p>
          <a:p>
            <a:pPr eaLnBrk="1" hangingPunct="1"/>
            <a:endParaRPr lang="en-US" altLang="zh-CN" baseline="0" dirty="0" smtClean="0"/>
          </a:p>
          <a:p>
            <a:pPr eaLnBrk="1" hangingPunct="1"/>
            <a:r>
              <a:rPr lang="en-US" altLang="zh-CN" baseline="0" dirty="0" smtClean="0"/>
              <a:t>And how does this change if we want to make the layout similar to Qwerty, for learnability’s sake?</a:t>
            </a:r>
          </a:p>
        </p:txBody>
      </p:sp>
    </p:spTree>
    <p:extLst>
      <p:ext uri="{BB962C8B-B14F-4D97-AF65-F5344CB8AC3E}">
        <p14:creationId xmlns:p14="http://schemas.microsoft.com/office/powerpoint/2010/main" val="273612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5C5E18EA-10B0-4394-BAFF-EF07007D145E}" type="slidenum">
              <a:rPr lang="zh-CN" altLang="en-US">
                <a:latin typeface="Arial" charset="0"/>
              </a:rPr>
              <a:pPr eaLnBrk="1" hangingPunct="1"/>
              <a:t>22</a:t>
            </a:fld>
            <a:endParaRPr lang="en-US" altLang="zh-CN">
              <a:latin typeface="Arial" charset="0"/>
            </a:endParaRPr>
          </a:p>
        </p:txBody>
      </p:sp>
      <p:sp>
        <p:nvSpPr>
          <p:cNvPr id="93187" name="Rectangle 2"/>
          <p:cNvSpPr>
            <a:spLocks noGrp="1" noRot="1" noChangeAspect="1" noChangeArrowheads="1" noTextEdit="1"/>
          </p:cNvSpPr>
          <p:nvPr>
            <p:ph type="sldImg"/>
          </p:nvPr>
        </p:nvSpPr>
        <p:spPr>
          <a:xfrm>
            <a:off x="1144588" y="685800"/>
            <a:ext cx="4572000" cy="3430588"/>
          </a:xfrm>
          <a:ln/>
        </p:spPr>
      </p:sp>
      <p:sp>
        <p:nvSpPr>
          <p:cNvPr id="93188" name="Rectangle 3"/>
          <p:cNvSpPr>
            <a:spLocks noGrp="1" noChangeArrowheads="1"/>
          </p:cNvSpPr>
          <p:nvPr>
            <p:ph type="body" idx="1"/>
          </p:nvPr>
        </p:nvSpPr>
        <p:spPr>
          <a:noFill/>
        </p:spPr>
        <p:txBody>
          <a:bodyPr/>
          <a:lstStyle/>
          <a:p>
            <a:pPr eaLnBrk="1" hangingPunct="1"/>
            <a:r>
              <a:rPr lang="en-US" altLang="zh-CN" baseline="0" dirty="0" smtClean="0"/>
              <a:t>Getting to the bottom of these answers was the goal of this project. To do that, we computationally explored the layout optimization space for gesture typing to see how three different metrics — gesture clarity, typing speed, and Qwerty similarity as a proxy for learnability — interact with each other. Each of these metrics takes a keyboard layout as input, but they output different things.</a:t>
            </a:r>
          </a:p>
          <a:p>
            <a:pPr eaLnBrk="1" hangingPunct="1"/>
            <a:endParaRPr lang="en-US" altLang="zh-CN" baseline="0" dirty="0" smtClean="0"/>
          </a:p>
          <a:p>
            <a:pPr eaLnBrk="1" hangingPunct="1"/>
            <a:r>
              <a:rPr lang="en-US" altLang="zh-CN" baseline="0" dirty="0" smtClean="0"/>
              <a:t>First, I’ll go through the metrics to show you how they work, and then I’ll show you how we actually did the optimization.</a:t>
            </a:r>
          </a:p>
        </p:txBody>
      </p:sp>
    </p:spTree>
    <p:extLst>
      <p:ext uri="{BB962C8B-B14F-4D97-AF65-F5344CB8AC3E}">
        <p14:creationId xmlns:p14="http://schemas.microsoft.com/office/powerpoint/2010/main" val="1364802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23</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The first, and most important,</a:t>
            </a:r>
            <a:r>
              <a:rPr lang="en-US" altLang="zh-CN" baseline="0" dirty="0" smtClean="0"/>
              <a:t> metric</a:t>
            </a:r>
            <a:r>
              <a:rPr lang="en-US" altLang="zh-CN" dirty="0" smtClean="0"/>
              <a:t> is the gesture</a:t>
            </a:r>
            <a:r>
              <a:rPr lang="en-US" altLang="zh-CN" baseline="0" dirty="0" smtClean="0"/>
              <a:t> clarity metric. This is the metric that measures how distinct the word gestures in a given keyboard layout are. It’s based on proportional shape matching, which we saw earlier. Given a keyboard layout as input, it computes word gestures for every word in our lexicon and finds each word’s nearest neighbor. That’s the word that a given word is most likely to be confused with, so we’re hoping the gestures are far apart.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Then, as output, the metric computes the average distance (weighted by words’ frequencies) between each word and its nearest neighbor. The units are key widths. Qwerty’s is just 0.39 key widths.</a:t>
            </a:r>
          </a:p>
        </p:txBody>
      </p:sp>
    </p:spTree>
    <p:extLst>
      <p:ext uri="{BB962C8B-B14F-4D97-AF65-F5344CB8AC3E}">
        <p14:creationId xmlns:p14="http://schemas.microsoft.com/office/powerpoint/2010/main" val="2207731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24</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The first, and most important,</a:t>
            </a:r>
            <a:r>
              <a:rPr lang="en-US" altLang="zh-CN" baseline="0" dirty="0" smtClean="0"/>
              <a:t> metric</a:t>
            </a:r>
            <a:r>
              <a:rPr lang="en-US" altLang="zh-CN" dirty="0" smtClean="0"/>
              <a:t> is the gesture</a:t>
            </a:r>
            <a:r>
              <a:rPr lang="en-US" altLang="zh-CN" baseline="0" dirty="0" smtClean="0"/>
              <a:t> clarity metric. This is the metric that measures how distinct the word gestures in a given keyboard layout are. It’s based on proportional shape matching, which we saw earlier. Given a keyboard layout as input, it computes word gestures for every word in our lexicon and finds each word’s nearest neighbor. That’s the word that a given word is most likely to be confused with, so we’re hoping the gestures are far apart.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Then, as output, the metric computes the average distance (weighted by words’ frequencies) between each word and its nearest neighbor. The units are key widths. Qwerty’s is just 0.39 key widths.</a:t>
            </a:r>
          </a:p>
        </p:txBody>
      </p:sp>
    </p:spTree>
    <p:extLst>
      <p:ext uri="{BB962C8B-B14F-4D97-AF65-F5344CB8AC3E}">
        <p14:creationId xmlns:p14="http://schemas.microsoft.com/office/powerpoint/2010/main" val="730817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25</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The next metric is the gesture speed metric, which estimates</a:t>
            </a:r>
            <a:r>
              <a:rPr lang="en-US" altLang="zh-CN" baseline="0" dirty="0" smtClean="0"/>
              <a:t> the gesture typing speed of a given keyboard layout. It’s based on the CLC model by Xiang Cao and Shumin Zhai, which predicts the typing speed of gestures by breaking them up into curves, lines, and corners: CLC. The time to gesture a line segment is a power function based on its length. In our case, the word gestures are all polylines, so the time it takes to gesture the word is simply the sum of each segment’s power function.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So given a candidate keyboard layout K, the metric outputs the expected gesture typing speed on K by taking the weighted average of the time it takes to gesture each word on K. (Again, weighted by the words’ frequencies)</a:t>
            </a:r>
          </a:p>
        </p:txBody>
      </p:sp>
    </p:spTree>
    <p:extLst>
      <p:ext uri="{BB962C8B-B14F-4D97-AF65-F5344CB8AC3E}">
        <p14:creationId xmlns:p14="http://schemas.microsoft.com/office/powerpoint/2010/main" val="2177489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26</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The next metric is the gesture speed metric, which estimates</a:t>
            </a:r>
            <a:r>
              <a:rPr lang="en-US" altLang="zh-CN" baseline="0" dirty="0" smtClean="0"/>
              <a:t> the gesture typing speed of a given keyboard layout. It’s based on the CLC model by Xiang Cao and Shumin Zhai, which predicts the typing speed of gestures by breaking them up into curves, lines, and corners: CLC. The time to gesture a line segment is a power function based on its length. In our case, the word gestures are all polylines, so the time it takes to gesture the word is simply the sum of each segment’s power function.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So given a candidate keyboard layout K, the metric outputs the expected gesture typing speed on K by taking the weighted average of the time it takes to gesture each word on K. (Again, weighted by the words’ frequencies)</a:t>
            </a:r>
          </a:p>
        </p:txBody>
      </p:sp>
    </p:spTree>
    <p:extLst>
      <p:ext uri="{BB962C8B-B14F-4D97-AF65-F5344CB8AC3E}">
        <p14:creationId xmlns:p14="http://schemas.microsoft.com/office/powerpoint/2010/main" val="4291320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27</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And the last metric is the Qwerty similarity metric, which is a proxy for the learnability of a keyboard layout. Here, we use the total Manhattan distance between a keyboard layout’s keys and their Qwerty locations to see how similar the keyboard layout is the Qwerty. So, it takes a keyboard layout as input and treats it as if it’s aligned on a grid like </a:t>
            </a:r>
            <a:r>
              <a:rPr lang="en-US" altLang="zh-CN" baseline="0" dirty="0" err="1" smtClean="0"/>
              <a:t>Qwasi</a:t>
            </a:r>
            <a:r>
              <a:rPr lang="en-US" altLang="zh-CN" baseline="0" dirty="0" smtClean="0"/>
              <a:t>-Qwerty, which we saw before. Then, as output, it tallies up the row and column displacements for each key relative to Qwerty.</a:t>
            </a:r>
          </a:p>
        </p:txBody>
      </p:sp>
    </p:spTree>
    <p:extLst>
      <p:ext uri="{BB962C8B-B14F-4D97-AF65-F5344CB8AC3E}">
        <p14:creationId xmlns:p14="http://schemas.microsoft.com/office/powerpoint/2010/main" val="28454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5C5E18EA-10B0-4394-BAFF-EF07007D145E}" type="slidenum">
              <a:rPr lang="zh-CN" altLang="en-US">
                <a:latin typeface="Arial" charset="0"/>
              </a:rPr>
              <a:pPr eaLnBrk="1" hangingPunct="1"/>
              <a:t>28</a:t>
            </a:fld>
            <a:endParaRPr lang="en-US" altLang="zh-CN">
              <a:latin typeface="Arial" charset="0"/>
            </a:endParaRPr>
          </a:p>
        </p:txBody>
      </p:sp>
      <p:sp>
        <p:nvSpPr>
          <p:cNvPr id="93187" name="Rectangle 2"/>
          <p:cNvSpPr>
            <a:spLocks noGrp="1" noRot="1" noChangeAspect="1" noChangeArrowheads="1" noTextEdit="1"/>
          </p:cNvSpPr>
          <p:nvPr>
            <p:ph type="sldImg"/>
          </p:nvPr>
        </p:nvSpPr>
        <p:spPr>
          <a:xfrm>
            <a:off x="1144588" y="685800"/>
            <a:ext cx="4572000" cy="3430588"/>
          </a:xfrm>
          <a:ln/>
        </p:spPr>
      </p:sp>
      <p:sp>
        <p:nvSpPr>
          <p:cNvPr id="93188" name="Rectangle 3"/>
          <p:cNvSpPr>
            <a:spLocks noGrp="1" noChangeArrowheads="1"/>
          </p:cNvSpPr>
          <p:nvPr>
            <p:ph type="body" idx="1"/>
          </p:nvPr>
        </p:nvSpPr>
        <p:spPr>
          <a:noFill/>
        </p:spPr>
        <p:txBody>
          <a:bodyPr/>
          <a:lstStyle/>
          <a:p>
            <a:pPr eaLnBrk="1" hangingPunct="1"/>
            <a:endParaRPr lang="en-US" altLang="zh-CN" baseline="0" dirty="0" smtClean="0"/>
          </a:p>
        </p:txBody>
      </p:sp>
    </p:spTree>
    <p:extLst>
      <p:ext uri="{BB962C8B-B14F-4D97-AF65-F5344CB8AC3E}">
        <p14:creationId xmlns:p14="http://schemas.microsoft.com/office/powerpoint/2010/main" val="1129693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29</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A better approach is Pareto optimization, or more formally, </a:t>
            </a:r>
            <a:r>
              <a:rPr lang="en-US" altLang="zh-CN" baseline="0" dirty="0" err="1" smtClean="0"/>
              <a:t>Edgeworth</a:t>
            </a:r>
            <a:r>
              <a:rPr lang="en-US" altLang="zh-CN" baseline="0" dirty="0" smtClean="0"/>
              <a:t>–Pareto optimization [Francis </a:t>
            </a:r>
            <a:r>
              <a:rPr lang="en-US" altLang="zh-CN" baseline="0" dirty="0" err="1" smtClean="0"/>
              <a:t>Edgeworth</a:t>
            </a:r>
            <a:r>
              <a:rPr lang="en-US" altLang="zh-CN" baseline="0" dirty="0" smtClean="0"/>
              <a:t>, 1881 vs. </a:t>
            </a:r>
            <a:r>
              <a:rPr lang="en-US" altLang="zh-CN" baseline="0" dirty="0" err="1" smtClean="0"/>
              <a:t>Vilfredo</a:t>
            </a:r>
            <a:r>
              <a:rPr lang="en-US" altLang="zh-CN" baseline="0" dirty="0" smtClean="0"/>
              <a:t> Pareto in 1896], in which we create an optimal set of points called a Pareto optimal set that represents the tradeoffs in choosing a point at the cusp of greatness, so to speak. That set is also called a Pareto frontier or Pareto front. In our case, these points will represent keyboard layouts with metric scores for A and B, and a 3</a:t>
            </a:r>
            <a:r>
              <a:rPr lang="en-US" altLang="zh-CN" baseline="30000" dirty="0" smtClean="0"/>
              <a:t>rd</a:t>
            </a:r>
            <a:r>
              <a:rPr lang="en-US" altLang="zh-CN" baseline="0" dirty="0" smtClean="0"/>
              <a:t> dimension, C. A point is Pareto-optimal (meaning it’s on the front) if and only if it’s not dominated by another point, so if there’s not another point that’s better than it in both metrics.</a:t>
            </a:r>
          </a:p>
        </p:txBody>
      </p:sp>
    </p:spTree>
    <p:extLst>
      <p:ext uri="{BB962C8B-B14F-4D97-AF65-F5344CB8AC3E}">
        <p14:creationId xmlns:p14="http://schemas.microsoft.com/office/powerpoint/2010/main" val="3490525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altLang="zh-CN" dirty="0" smtClean="0"/>
              <a:t>It’s the idea of typing words on a touchscreen keyboard by</a:t>
            </a:r>
            <a:r>
              <a:rPr lang="en-US" altLang="zh-CN" baseline="0" dirty="0" smtClean="0"/>
              <a:t> swiping through their letters —with strokes instead of taps. Unlike touch typing, you don’t have to type spaces, so that’s 1/6 of all characters that you save. And your finger doesn’t have to travel as much since you don’t need to lift it between letters.</a:t>
            </a:r>
          </a:p>
          <a:p>
            <a:pPr eaLnBrk="1" hangingPunct="1"/>
            <a:endParaRPr lang="en-US" altLang="zh-CN" baseline="0" dirty="0" smtClean="0"/>
          </a:p>
          <a:p>
            <a:pPr eaLnBrk="1" hangingPunct="1"/>
            <a:r>
              <a:rPr lang="en-US" altLang="zh-CN" baseline="0" dirty="0" smtClean="0"/>
              <a:t> It’s also called shape writing or a word gesture keyboard.</a:t>
            </a:r>
            <a:endParaRPr lang="zh-CN" altLang="en-US" dirty="0" smtClean="0"/>
          </a:p>
        </p:txBody>
      </p:sp>
    </p:spTree>
    <p:extLst>
      <p:ext uri="{BB962C8B-B14F-4D97-AF65-F5344CB8AC3E}">
        <p14:creationId xmlns:p14="http://schemas.microsoft.com/office/powerpoint/2010/main" val="1217319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30</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aseline="0" dirty="0" smtClean="0"/>
          </a:p>
        </p:txBody>
      </p:sp>
    </p:spTree>
    <p:extLst>
      <p:ext uri="{BB962C8B-B14F-4D97-AF65-F5344CB8AC3E}">
        <p14:creationId xmlns:p14="http://schemas.microsoft.com/office/powerpoint/2010/main" val="508002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31</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aseline="0" dirty="0" smtClean="0"/>
          </a:p>
        </p:txBody>
      </p:sp>
    </p:spTree>
    <p:extLst>
      <p:ext uri="{BB962C8B-B14F-4D97-AF65-F5344CB8AC3E}">
        <p14:creationId xmlns:p14="http://schemas.microsoft.com/office/powerpoint/2010/main" val="4234934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32</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Here, we do the same type of heuristic search as in Phase 1, with the exact same iterative scheme, except this time instead of using one metric as a heuristic, we use weighted combinations of the metrics as a heuristic. This is where the normalization matters so we can weight appropriately. Notice that this is that same function we saw a couple slides ago that I said “Don’t use,” only this time we remember all of the layouts we encounter and compute the Pareto optimal set after we run all the searches.</a:t>
            </a:r>
          </a:p>
        </p:txBody>
      </p:sp>
    </p:spTree>
    <p:extLst>
      <p:ext uri="{BB962C8B-B14F-4D97-AF65-F5344CB8AC3E}">
        <p14:creationId xmlns:p14="http://schemas.microsoft.com/office/powerpoint/2010/main" val="1580384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33</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Here, we do the same type of heuristic search as in Phase 1, with the exact same iterative scheme, except this time instead of using one metric as a heuristic, we use weighted combinations of the metrics as a heuristic. This is where the normalization matters so we can weight appropriately. Notice that this is that same function we saw a couple slides ago that I said “Don’t use,” only this time we remember all of the layouts we encounter and compute the Pareto optimal set after we run all the searches.</a:t>
            </a:r>
          </a:p>
        </p:txBody>
      </p:sp>
    </p:spTree>
    <p:extLst>
      <p:ext uri="{BB962C8B-B14F-4D97-AF65-F5344CB8AC3E}">
        <p14:creationId xmlns:p14="http://schemas.microsoft.com/office/powerpoint/2010/main" val="3943381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34</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Here, we do the same type of heuristic search as in Phase 1, with the exact same iterative scheme, except this time instead of using one metric as a heuristic, we use weighted combinations of the metrics as a heuristic. This is where the normalization matters so we can weight appropriately. Notice that this is that same function we saw a couple slides ago that I said “Don’t use,” only this time we remember all of the layouts we encounter and compute the Pareto optimal set after we run all the searches.</a:t>
            </a:r>
          </a:p>
        </p:txBody>
      </p:sp>
    </p:spTree>
    <p:extLst>
      <p:ext uri="{BB962C8B-B14F-4D97-AF65-F5344CB8AC3E}">
        <p14:creationId xmlns:p14="http://schemas.microsoft.com/office/powerpoint/2010/main" val="1613623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35</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Here, we do the same type of heuristic search as in Phase 1, with the exact same iterative scheme, except this time instead of using one metric as a heuristic, we use weighted combinations of the metrics as a heuristic. This is where the normalization matters so we can weight appropriately. Notice that this is that same function we saw a couple slides ago that I said “Don’t use,” only this time we remember all of the layouts we encounter and compute the Pareto optimal set after we run all the searches.</a:t>
            </a:r>
          </a:p>
        </p:txBody>
      </p:sp>
    </p:spTree>
    <p:extLst>
      <p:ext uri="{BB962C8B-B14F-4D97-AF65-F5344CB8AC3E}">
        <p14:creationId xmlns:p14="http://schemas.microsoft.com/office/powerpoint/2010/main" val="3792003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5C5E18EA-10B0-4394-BAFF-EF07007D145E}" type="slidenum">
              <a:rPr lang="zh-CN" altLang="en-US">
                <a:latin typeface="Arial" charset="0"/>
              </a:rPr>
              <a:pPr eaLnBrk="1" hangingPunct="1"/>
              <a:t>36</a:t>
            </a:fld>
            <a:endParaRPr lang="en-US" altLang="zh-CN">
              <a:latin typeface="Arial" charset="0"/>
            </a:endParaRPr>
          </a:p>
        </p:txBody>
      </p:sp>
      <p:sp>
        <p:nvSpPr>
          <p:cNvPr id="93187" name="Rectangle 2"/>
          <p:cNvSpPr>
            <a:spLocks noGrp="1" noRot="1" noChangeAspect="1" noChangeArrowheads="1" noTextEdit="1"/>
          </p:cNvSpPr>
          <p:nvPr>
            <p:ph type="sldImg"/>
          </p:nvPr>
        </p:nvSpPr>
        <p:spPr>
          <a:xfrm>
            <a:off x="1144588" y="685800"/>
            <a:ext cx="4572000" cy="3430588"/>
          </a:xfrm>
          <a:ln/>
        </p:spPr>
      </p:sp>
      <p:sp>
        <p:nvSpPr>
          <p:cNvPr id="93188" name="Rectangle 3"/>
          <p:cNvSpPr>
            <a:spLocks noGrp="1" noChangeArrowheads="1"/>
          </p:cNvSpPr>
          <p:nvPr>
            <p:ph type="body" idx="1"/>
          </p:nvPr>
        </p:nvSpPr>
        <p:spPr>
          <a:noFill/>
        </p:spPr>
        <p:txBody>
          <a:bodyPr/>
          <a:lstStyle/>
          <a:p>
            <a:pPr eaLnBrk="1" hangingPunct="1"/>
            <a:r>
              <a:rPr lang="en-US" altLang="zh-CN" baseline="0" dirty="0" smtClean="0"/>
              <a:t>So here’s the exciting part. Care to see what the optimized keyboard layouts actually look like? (the final Pareto front)</a:t>
            </a:r>
          </a:p>
        </p:txBody>
      </p:sp>
    </p:spTree>
    <p:extLst>
      <p:ext uri="{BB962C8B-B14F-4D97-AF65-F5344CB8AC3E}">
        <p14:creationId xmlns:p14="http://schemas.microsoft.com/office/powerpoint/2010/main" val="2694148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37</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Here’s the final Pareto front of optimized layouts, in 3D. Here, the brighter points are farther from the origin. Again, I’ll emphasize that none of these keyboard layouts is unquestionably better than the others. Each is better than the others in some way, and choosing a layout on the front amounts to figuring out what your tastes are. How important is learnability to you versus speed or accuracy? The front consists of over 1,700 layouts out of over 900,000 that we encountered.</a:t>
            </a:r>
          </a:p>
        </p:txBody>
      </p:sp>
    </p:spTree>
    <p:extLst>
      <p:ext uri="{BB962C8B-B14F-4D97-AF65-F5344CB8AC3E}">
        <p14:creationId xmlns:p14="http://schemas.microsoft.com/office/powerpoint/2010/main" val="3751483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38</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If we project the front onto the clarity–speed plane (the ground here) and examine the tradeoffs between just clarity and speed (independent of learnability), we’ll get this. Here, we get the answer to our first key question: whether clarity and speed are at odds with each other. The answer to that is yes, there’s almost a -45 degree line between clarity and speed. Nonetheless, we can still get clarity and speed that are much better than Qwerty. Note that these axes show the normalized scores, but here you can see how that translates to the actual metrics.</a:t>
            </a:r>
          </a:p>
        </p:txBody>
      </p:sp>
    </p:spTree>
    <p:extLst>
      <p:ext uri="{BB962C8B-B14F-4D97-AF65-F5344CB8AC3E}">
        <p14:creationId xmlns:p14="http://schemas.microsoft.com/office/powerpoint/2010/main" val="418491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39</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If we project the front onto the clarity–speed plane (the ground here) and examine the tradeoffs between just clarity and speed (independent of learnability), we’ll get this. Here, we get the answer to our first key question: whether clarity and speed are at odds with each other. The answer to that is yes, there’s almost a -45 degree line between clarity and speed. Nonetheless, we can still get clarity and speed that are much better than Qwerty. Note that these axes show the normalized scores, but here you can see how that translates to the actual metrics.</a:t>
            </a:r>
          </a:p>
        </p:txBody>
      </p:sp>
    </p:spTree>
    <p:extLst>
      <p:ext uri="{BB962C8B-B14F-4D97-AF65-F5344CB8AC3E}">
        <p14:creationId xmlns:p14="http://schemas.microsoft.com/office/powerpoint/2010/main" val="156250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altLang="zh-CN" dirty="0" smtClean="0"/>
              <a:t>The gestures that you type</a:t>
            </a:r>
            <a:r>
              <a:rPr lang="en-US" altLang="zh-CN" baseline="0" dirty="0" smtClean="0"/>
              <a:t> are recognized in part by a process called</a:t>
            </a:r>
            <a:r>
              <a:rPr lang="en-US" altLang="zh-CN" dirty="0" smtClean="0"/>
              <a:t> proportional</a:t>
            </a:r>
            <a:r>
              <a:rPr lang="en-US" altLang="zh-CN" baseline="0" dirty="0" smtClean="0"/>
              <a:t> shape matching. Suppose you’d like to type the word “won,” which looks like this, but the gesture you actually make looks like this. To find the similarity between your gesture g and the ideal trace T, the system samples both curves into N equidistant points, then finds the average distance between corresponding points. The offset matters because you might have intended to type different letters.</a:t>
            </a:r>
          </a:p>
          <a:p>
            <a:pPr eaLnBrk="1" hangingPunct="1"/>
            <a:endParaRPr lang="en-US" altLang="zh-CN" baseline="0" dirty="0" smtClean="0"/>
          </a:p>
          <a:p>
            <a:pPr eaLnBrk="1" hangingPunct="1"/>
            <a:r>
              <a:rPr lang="en-US" altLang="zh-CN" baseline="0" dirty="0" smtClean="0"/>
              <a:t>Hopefully, “won” is the closest word to that gesture you made — otherwise you’ll get an error. That error points to the key disadvantage of gesture typing over touch typing: gesture ambiguity.</a:t>
            </a:r>
            <a:endParaRPr lang="zh-CN" altLang="en-US" dirty="0" smtClean="0"/>
          </a:p>
        </p:txBody>
      </p:sp>
    </p:spTree>
    <p:extLst>
      <p:ext uri="{BB962C8B-B14F-4D97-AF65-F5344CB8AC3E}">
        <p14:creationId xmlns:p14="http://schemas.microsoft.com/office/powerpoint/2010/main" val="1792950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40</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If we project the front onto the clarity–speed plane (the ground here) and examine the tradeoffs between just clarity and speed (independent of learnability), we’ll get this. Here, we get the answer to our first key question: whether clarity and speed are at odds with each other. The answer to that is yes, there’s almost a -45 degree line between clarity and speed. Nonetheless, we can still get clarity and speed that are much better than Qwerty. Note that these axes show the normalized scores, but here you can see how that translates to the actual metrics.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This also reveals the answer to our second question: how much clearer can gestures get? We can actually improve clarity by about 40% over Qwerty.</a:t>
            </a:r>
          </a:p>
        </p:txBody>
      </p:sp>
    </p:spTree>
    <p:extLst>
      <p:ext uri="{BB962C8B-B14F-4D97-AF65-F5344CB8AC3E}">
        <p14:creationId xmlns:p14="http://schemas.microsoft.com/office/powerpoint/2010/main" val="102986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41</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But what do these layouts actually look like? The first layout is GK-C, which stands for “Gesture Keyboard—Clarity,” but it’s affectionately known as the </a:t>
            </a:r>
            <a:r>
              <a:rPr lang="en-US" altLang="zh-CN" baseline="0" dirty="0" err="1" smtClean="0"/>
              <a:t>Woz</a:t>
            </a:r>
            <a:r>
              <a:rPr lang="en-US" altLang="zh-CN" baseline="0" dirty="0" smtClean="0"/>
              <a:t> layout. This is the layout optimized for clarity at the expense of everything else. Here, common letters are arranged far apart in a radial fashion.</a:t>
            </a:r>
          </a:p>
        </p:txBody>
      </p:sp>
    </p:spTree>
    <p:extLst>
      <p:ext uri="{BB962C8B-B14F-4D97-AF65-F5344CB8AC3E}">
        <p14:creationId xmlns:p14="http://schemas.microsoft.com/office/powerpoint/2010/main" val="4238469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42</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But what do these layouts actually look like? The first layout is GK-C, which stands for “Gesture Keyboard—Clarity,” but it’s affectionately known as the </a:t>
            </a:r>
            <a:r>
              <a:rPr lang="en-US" altLang="zh-CN" baseline="0" dirty="0" err="1" smtClean="0"/>
              <a:t>Woz</a:t>
            </a:r>
            <a:r>
              <a:rPr lang="en-US" altLang="zh-CN" baseline="0" dirty="0" smtClean="0"/>
              <a:t> layout. This is the layout optimized for clarity at the expense of everything else. Here, common letters are arranged far apart in a radial fashion.</a:t>
            </a:r>
          </a:p>
        </p:txBody>
      </p:sp>
    </p:spTree>
    <p:extLst>
      <p:ext uri="{BB962C8B-B14F-4D97-AF65-F5344CB8AC3E}">
        <p14:creationId xmlns:p14="http://schemas.microsoft.com/office/powerpoint/2010/main" val="3999876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43</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On the other end of the spectrum we have GK-S, which stands for “Gesture Keyboard—Speed,” but it’s affectionately known as the </a:t>
            </a:r>
            <a:r>
              <a:rPr lang="en-US" altLang="zh-CN" baseline="0" dirty="0" err="1" smtClean="0"/>
              <a:t>Woz</a:t>
            </a:r>
            <a:r>
              <a:rPr lang="en-US" altLang="zh-CN" baseline="0" dirty="0" smtClean="0"/>
              <a:t> layout.</a:t>
            </a:r>
          </a:p>
        </p:txBody>
      </p:sp>
    </p:spTree>
    <p:extLst>
      <p:ext uri="{BB962C8B-B14F-4D97-AF65-F5344CB8AC3E}">
        <p14:creationId xmlns:p14="http://schemas.microsoft.com/office/powerpoint/2010/main" val="1909648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44</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On the other end of the spectrum we have GK-S, which stands for “Gesture Keyboard—Speed,” but it’s affectionately known as the </a:t>
            </a:r>
            <a:r>
              <a:rPr lang="en-US" altLang="zh-CN" baseline="0" dirty="0" err="1" smtClean="0"/>
              <a:t>Woz</a:t>
            </a:r>
            <a:r>
              <a:rPr lang="en-US" altLang="zh-CN" baseline="0" dirty="0" smtClean="0"/>
              <a:t> layout.</a:t>
            </a:r>
          </a:p>
        </p:txBody>
      </p:sp>
    </p:spTree>
    <p:extLst>
      <p:ext uri="{BB962C8B-B14F-4D97-AF65-F5344CB8AC3E}">
        <p14:creationId xmlns:p14="http://schemas.microsoft.com/office/powerpoint/2010/main" val="19045676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45</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Now let’s look at something midrange. </a:t>
            </a:r>
          </a:p>
        </p:txBody>
      </p:sp>
    </p:spTree>
    <p:extLst>
      <p:ext uri="{BB962C8B-B14F-4D97-AF65-F5344CB8AC3E}">
        <p14:creationId xmlns:p14="http://schemas.microsoft.com/office/powerpoint/2010/main" val="1265474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46</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The first layout is GK-C, which stands for “Gesture Keyboard—Clarity,” but it’s affectionately known as the </a:t>
            </a:r>
            <a:r>
              <a:rPr lang="en-US" altLang="zh-CN" baseline="0" dirty="0" err="1" smtClean="0"/>
              <a:t>Woz</a:t>
            </a:r>
            <a:r>
              <a:rPr lang="en-US" altLang="zh-CN" baseline="0" dirty="0" smtClean="0"/>
              <a:t> layout.</a:t>
            </a:r>
          </a:p>
        </p:txBody>
      </p:sp>
    </p:spTree>
    <p:extLst>
      <p:ext uri="{BB962C8B-B14F-4D97-AF65-F5344CB8AC3E}">
        <p14:creationId xmlns:p14="http://schemas.microsoft.com/office/powerpoint/2010/main" val="24874747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47</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And lastly, we have GK-T, which is a triple-optimized layout. This is the layout that answers our third question: How do these answers change if we keep the layout similar to Qwerty? To find this layout, we took the 3D Pareto front and chose the layout closest to the 45 degree line, right in the middle. Again, a reasonable compromise between clarity, speed, and Qwerty similarity. The result is really interesting. If you project that point back to our 2D front, you end up with this. So you don’t really need to take a hit in terms of clarity or speed to accommodate learnability as well.</a:t>
            </a:r>
          </a:p>
        </p:txBody>
      </p:sp>
    </p:spTree>
    <p:extLst>
      <p:ext uri="{BB962C8B-B14F-4D97-AF65-F5344CB8AC3E}">
        <p14:creationId xmlns:p14="http://schemas.microsoft.com/office/powerpoint/2010/main" val="3614648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48</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And lastly, we have GK-T, which is a triple-optimized layout. This is the layout that answers our third question: How do these answers change if we keep the layout similar to Qwerty? To find this layout, we took the 3D Pareto front and chose the layout closest to the 45 degree line, right in the middle. Again, a reasonable compromise between clarity, speed, and Qwerty similarity. The result is really interesting. If you project that point back to our 2D front, you end up with this. So you don’t really need to take a hit in terms of clarity or speed to accommodate learnability as well.</a:t>
            </a:r>
          </a:p>
        </p:txBody>
      </p:sp>
    </p:spTree>
    <p:extLst>
      <p:ext uri="{BB962C8B-B14F-4D97-AF65-F5344CB8AC3E}">
        <p14:creationId xmlns:p14="http://schemas.microsoft.com/office/powerpoint/2010/main" val="3441257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49</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And lastly, we have GK-T, which is a triple-optimized layout. This is the layout that answers our third question: How do these answers change if we keep the layout similar to Qwerty? To find this layout, we took the 3D Pareto front and chose the layout closest to the 45 degree line, right in the middle. Again, a reasonable compromise between clarity, speed, and Qwerty similarity. The result is really interesting. If you project that point back to our 2D front, you end up with this. So you don’t really need to take a hit in terms of clarity or speed to accommodate learnability as well.</a:t>
            </a:r>
          </a:p>
        </p:txBody>
      </p:sp>
    </p:spTree>
    <p:extLst>
      <p:ext uri="{BB962C8B-B14F-4D97-AF65-F5344CB8AC3E}">
        <p14:creationId xmlns:p14="http://schemas.microsoft.com/office/powerpoint/2010/main" val="297880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5</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altLang="zh-CN" dirty="0" smtClean="0"/>
              <a:t>The gestures that you type</a:t>
            </a:r>
            <a:r>
              <a:rPr lang="en-US" altLang="zh-CN" baseline="0" dirty="0" smtClean="0"/>
              <a:t> are recognized in part by a process called</a:t>
            </a:r>
            <a:r>
              <a:rPr lang="en-US" altLang="zh-CN" dirty="0" smtClean="0"/>
              <a:t> proportional</a:t>
            </a:r>
            <a:r>
              <a:rPr lang="en-US" altLang="zh-CN" baseline="0" dirty="0" smtClean="0"/>
              <a:t> shape matching. Suppose you’d like to type the word “won,” which looks like this, but the gesture you actually make looks like this. To find the similarity between your gesture g and the ideal trace T, the system samples both curves into N equidistant points, then finds the average distance between corresponding points. The offset matters because you might have intended to type different letters.</a:t>
            </a:r>
          </a:p>
          <a:p>
            <a:pPr eaLnBrk="1" hangingPunct="1"/>
            <a:endParaRPr lang="en-US" altLang="zh-CN" baseline="0" dirty="0" smtClean="0"/>
          </a:p>
          <a:p>
            <a:pPr eaLnBrk="1" hangingPunct="1"/>
            <a:r>
              <a:rPr lang="en-US" altLang="zh-CN" baseline="0" dirty="0" smtClean="0"/>
              <a:t>Hopefully, “won” is the word that comes up — otherwise you’ll fall victim to the key disadvantage of gesture typing over touch typing: gesture ambiguity.</a:t>
            </a:r>
            <a:endParaRPr lang="zh-CN" altLang="en-US" dirty="0" smtClean="0"/>
          </a:p>
        </p:txBody>
      </p:sp>
    </p:spTree>
    <p:extLst>
      <p:ext uri="{BB962C8B-B14F-4D97-AF65-F5344CB8AC3E}">
        <p14:creationId xmlns:p14="http://schemas.microsoft.com/office/powerpoint/2010/main" val="2281454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50</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smtClean="0"/>
              <a:t>And lastly, we have GK-T, which is a triple-optimized layout. This is the layout that answers our third question: How do these answers change if we keep the layout similar to Qwerty? To find this layout, we took the 3D Pareto front and chose the layout closest to the 45 degree line, right in the middle. Again, a reasonable compromise between clarity, speed, and Qwerty similarity. The result is really interesting. If you project that point back to our 2D front, you end up with this. So you don’t really need to take a hit in terms of clarity or speed to accommodate learnability as well.</a:t>
            </a:r>
          </a:p>
        </p:txBody>
      </p:sp>
    </p:spTree>
    <p:extLst>
      <p:ext uri="{BB962C8B-B14F-4D97-AF65-F5344CB8AC3E}">
        <p14:creationId xmlns:p14="http://schemas.microsoft.com/office/powerpoint/2010/main" val="406918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5C5E18EA-10B0-4394-BAFF-EF07007D145E}" type="slidenum">
              <a:rPr lang="zh-CN" altLang="en-US">
                <a:latin typeface="Arial" charset="0"/>
              </a:rPr>
              <a:pPr eaLnBrk="1" hangingPunct="1"/>
              <a:t>51</a:t>
            </a:fld>
            <a:endParaRPr lang="en-US" altLang="zh-CN">
              <a:latin typeface="Arial" charset="0"/>
            </a:endParaRPr>
          </a:p>
        </p:txBody>
      </p:sp>
      <p:sp>
        <p:nvSpPr>
          <p:cNvPr id="93187" name="Rectangle 2"/>
          <p:cNvSpPr>
            <a:spLocks noGrp="1" noRot="1" noChangeAspect="1" noChangeArrowheads="1" noTextEdit="1"/>
          </p:cNvSpPr>
          <p:nvPr>
            <p:ph type="sldImg"/>
          </p:nvPr>
        </p:nvSpPr>
        <p:spPr>
          <a:xfrm>
            <a:off x="1144588" y="685800"/>
            <a:ext cx="4572000" cy="3430588"/>
          </a:xfrm>
          <a:ln/>
        </p:spPr>
      </p:sp>
      <p:sp>
        <p:nvSpPr>
          <p:cNvPr id="93188" name="Rectangle 3"/>
          <p:cNvSpPr>
            <a:spLocks noGrp="1" noChangeArrowheads="1"/>
          </p:cNvSpPr>
          <p:nvPr>
            <p:ph type="body" idx="1"/>
          </p:nvPr>
        </p:nvSpPr>
        <p:spPr>
          <a:noFill/>
        </p:spPr>
        <p:txBody>
          <a:bodyPr/>
          <a:lstStyle/>
          <a:p>
            <a:pPr eaLnBrk="1" hangingPunct="1"/>
            <a:endParaRPr lang="en-US" altLang="zh-CN" baseline="0" dirty="0" smtClean="0"/>
          </a:p>
        </p:txBody>
      </p:sp>
    </p:spTree>
    <p:extLst>
      <p:ext uri="{BB962C8B-B14F-4D97-AF65-F5344CB8AC3E}">
        <p14:creationId xmlns:p14="http://schemas.microsoft.com/office/powerpoint/2010/main" val="32059285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we’ll look at typing error rate, since that’s the real-world manifestation of gesture clarity. To get this, we had users gesture</a:t>
            </a:r>
            <a:r>
              <a:rPr lang="en-US" baseline="0" dirty="0" smtClean="0"/>
              <a:t> a representative set of words with each layout as quickly as possible while ignoring all errors. They had to gesture each word in succession 7 times, as you can see here. What’s interesting here is that keyboards optimized with clarity as a component are more accurate than Qwerty. GK-D, the double-optimized one (clarity and speed), had less than half the error rate than Qwerty. For GK-T, which includes learnability as well, it was 37% less than Qwerty.</a:t>
            </a:r>
            <a:endParaRPr lang="en-US" dirty="0"/>
          </a:p>
        </p:txBody>
      </p:sp>
      <p:sp>
        <p:nvSpPr>
          <p:cNvPr id="4" name="Slide Number Placeholder 3"/>
          <p:cNvSpPr>
            <a:spLocks noGrp="1"/>
          </p:cNvSpPr>
          <p:nvPr>
            <p:ph type="sldNum" sz="quarter" idx="10"/>
          </p:nvPr>
        </p:nvSpPr>
        <p:spPr/>
        <p:txBody>
          <a:bodyPr/>
          <a:lstStyle/>
          <a:p>
            <a:pPr>
              <a:defRPr/>
            </a:pPr>
            <a:fld id="{4C7E7331-C7F9-4106-8A16-CCFC116F65FA}" type="slidenum">
              <a:rPr lang="zh-CN" altLang="en-US" smtClean="0"/>
              <a:pPr>
                <a:defRPr/>
              </a:pPr>
              <a:t>52</a:t>
            </a:fld>
            <a:endParaRPr lang="en-US" altLang="zh-CN"/>
          </a:p>
        </p:txBody>
      </p:sp>
    </p:spTree>
    <p:extLst>
      <p:ext uri="{BB962C8B-B14F-4D97-AF65-F5344CB8AC3E}">
        <p14:creationId xmlns:p14="http://schemas.microsoft.com/office/powerpoint/2010/main" val="2851971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a:t>
            </a:r>
            <a:r>
              <a:rPr lang="en-US" baseline="0" dirty="0" smtClean="0"/>
              <a:t> i</a:t>
            </a:r>
            <a:r>
              <a:rPr lang="en-US" dirty="0" smtClean="0"/>
              <a:t>f we zoom</a:t>
            </a:r>
            <a:r>
              <a:rPr lang="en-US" baseline="0" dirty="0" smtClean="0"/>
              <a:t> back out to see the whole graph, we’ll find something that we weren’t expecting. Namely, that incorporating Qwerty similarity as we do in GK-T does not significantly help the initial gesture entry time. This could be for several different reasons. One is that we conducted our </a:t>
            </a:r>
            <a:r>
              <a:rPr lang="en-US" altLang="zh-CN" baseline="0" dirty="0" smtClean="0"/>
              <a:t>study in a single session. We didn’t have users use the keyboard for several weeks or months to see how the long-term learnability pathway actually plays out. Another reason is the metric that we used to represent learnability. We used Manhattan distance, which is relatively lenient. Other keyboard optimizations have used squared distance, and still others (like Quasi-Qwerty) used a strict threshold, but there’s never been a study of what works and what doesn’t. A really promising area for future work would be to investigate the actual relationship between perturbations in a keyboard layout and its resulting learnability falloff, and define what it means for a keyboard layout to be easy to learn. You can think of the metrics that we proposed — clarity, speed, and Qwerty similarity — to be a first take at representing error rate, typing speed, and learnability.</a:t>
            </a:r>
            <a:endParaRPr lang="en-US" dirty="0"/>
          </a:p>
        </p:txBody>
      </p:sp>
      <p:sp>
        <p:nvSpPr>
          <p:cNvPr id="4" name="Slide Number Placeholder 3"/>
          <p:cNvSpPr>
            <a:spLocks noGrp="1"/>
          </p:cNvSpPr>
          <p:nvPr>
            <p:ph type="sldNum" sz="quarter" idx="10"/>
          </p:nvPr>
        </p:nvSpPr>
        <p:spPr/>
        <p:txBody>
          <a:bodyPr/>
          <a:lstStyle/>
          <a:p>
            <a:pPr>
              <a:defRPr/>
            </a:pPr>
            <a:fld id="{4C7E7331-C7F9-4106-8A16-CCFC116F65FA}" type="slidenum">
              <a:rPr lang="zh-CN" altLang="en-US" smtClean="0"/>
              <a:pPr>
                <a:defRPr/>
              </a:pPr>
              <a:t>53</a:t>
            </a:fld>
            <a:endParaRPr lang="en-US" altLang="zh-CN"/>
          </a:p>
        </p:txBody>
      </p:sp>
    </p:spTree>
    <p:extLst>
      <p:ext uri="{BB962C8B-B14F-4D97-AF65-F5344CB8AC3E}">
        <p14:creationId xmlns:p14="http://schemas.microsoft.com/office/powerpoint/2010/main" val="2851971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was clarity. What about speed? This is how long on average it took users to gesture words. Here, you can see that the first repetition or two take the longest since users have to plan out their gestures (especially with the new layouts). As they repeat the same word over and over, their behavior is mostly governed by motor control ability, crudely representing expert input behavior. Although Qwerty is much faster for the initial gesture, if we zoom in on the latter repetitions we see a much different story.</a:t>
            </a:r>
            <a:endParaRPr lang="en-US" dirty="0"/>
          </a:p>
        </p:txBody>
      </p:sp>
      <p:sp>
        <p:nvSpPr>
          <p:cNvPr id="4" name="Slide Number Placeholder 3"/>
          <p:cNvSpPr>
            <a:spLocks noGrp="1"/>
          </p:cNvSpPr>
          <p:nvPr>
            <p:ph type="sldNum" sz="quarter" idx="10"/>
          </p:nvPr>
        </p:nvSpPr>
        <p:spPr/>
        <p:txBody>
          <a:bodyPr/>
          <a:lstStyle/>
          <a:p>
            <a:pPr>
              <a:defRPr/>
            </a:pPr>
            <a:fld id="{4C7E7331-C7F9-4106-8A16-CCFC116F65FA}" type="slidenum">
              <a:rPr lang="zh-CN" altLang="en-US" smtClean="0"/>
              <a:pPr>
                <a:defRPr/>
              </a:pPr>
              <a:t>54</a:t>
            </a:fld>
            <a:endParaRPr lang="en-US" altLang="zh-CN"/>
          </a:p>
        </p:txBody>
      </p:sp>
    </p:spTree>
    <p:extLst>
      <p:ext uri="{BB962C8B-B14F-4D97-AF65-F5344CB8AC3E}">
        <p14:creationId xmlns:p14="http://schemas.microsoft.com/office/powerpoint/2010/main" val="28519715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pay attention</a:t>
            </a:r>
            <a:r>
              <a:rPr lang="en-US" baseline="0" dirty="0" smtClean="0"/>
              <a:t> to the error bars here, but on average the gesture entry times for the optimized keyboards are about 10% quicker than on Qwerty. There isn’t a significant difference between the double- and triple-optimized layouts, though, which means that taking Qwerty similarity into account doesn’t really hurt the typing speed.</a:t>
            </a:r>
            <a:endParaRPr lang="en-US" dirty="0"/>
          </a:p>
        </p:txBody>
      </p:sp>
      <p:sp>
        <p:nvSpPr>
          <p:cNvPr id="4" name="Slide Number Placeholder 3"/>
          <p:cNvSpPr>
            <a:spLocks noGrp="1"/>
          </p:cNvSpPr>
          <p:nvPr>
            <p:ph type="sldNum" sz="quarter" idx="10"/>
          </p:nvPr>
        </p:nvSpPr>
        <p:spPr/>
        <p:txBody>
          <a:bodyPr/>
          <a:lstStyle/>
          <a:p>
            <a:pPr>
              <a:defRPr/>
            </a:pPr>
            <a:fld id="{4C7E7331-C7F9-4106-8A16-CCFC116F65FA}" type="slidenum">
              <a:rPr lang="zh-CN" altLang="en-US" smtClean="0"/>
              <a:pPr>
                <a:defRPr/>
              </a:pPr>
              <a:t>55</a:t>
            </a:fld>
            <a:endParaRPr lang="en-US" altLang="zh-CN"/>
          </a:p>
        </p:txBody>
      </p:sp>
    </p:spTree>
    <p:extLst>
      <p:ext uri="{BB962C8B-B14F-4D97-AF65-F5344CB8AC3E}">
        <p14:creationId xmlns:p14="http://schemas.microsoft.com/office/powerpoint/2010/main" val="2851971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56</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altLang="zh-CN" dirty="0" smtClean="0"/>
              <a:t>So what have we done?  We’ve defined an optimization space for gesture typing and computationally explored that space</a:t>
            </a:r>
            <a:r>
              <a:rPr lang="en-US" altLang="zh-CN" baseline="0" dirty="0" smtClean="0"/>
              <a:t>. In the process, we discovered that optimizing for gesture clarity dramatically improves gesture typing accuracy, and that clarity and speed conflict with each other even though you can still do much better than Qwerty. We’ve discovered a set of optimized layouts that can immediately benefit mobile device users, making touchscreen typing faster and more accurate than ever. Thank you very much for listening – I’ll be happy to take any questions.</a:t>
            </a:r>
            <a:endParaRPr lang="zh-CN" altLang="en-US" dirty="0" smtClean="0"/>
          </a:p>
        </p:txBody>
      </p:sp>
    </p:spTree>
    <p:extLst>
      <p:ext uri="{BB962C8B-B14F-4D97-AF65-F5344CB8AC3E}">
        <p14:creationId xmlns:p14="http://schemas.microsoft.com/office/powerpoint/2010/main" val="93469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5C5E18EA-10B0-4394-BAFF-EF07007D145E}" type="slidenum">
              <a:rPr lang="zh-CN" altLang="en-US">
                <a:latin typeface="Arial" charset="0"/>
              </a:rPr>
              <a:pPr eaLnBrk="1" hangingPunct="1"/>
              <a:t>6</a:t>
            </a:fld>
            <a:endParaRPr lang="en-US" altLang="zh-CN">
              <a:latin typeface="Arial" charset="0"/>
            </a:endParaRPr>
          </a:p>
        </p:txBody>
      </p:sp>
      <p:sp>
        <p:nvSpPr>
          <p:cNvPr id="93187" name="Rectangle 2"/>
          <p:cNvSpPr>
            <a:spLocks noGrp="1" noRot="1" noChangeAspect="1" noChangeArrowheads="1" noTextEdit="1"/>
          </p:cNvSpPr>
          <p:nvPr>
            <p:ph type="sldImg"/>
          </p:nvPr>
        </p:nvSpPr>
        <p:spPr>
          <a:xfrm>
            <a:off x="1144588" y="685800"/>
            <a:ext cx="4572000" cy="3430588"/>
          </a:xfrm>
          <a:ln/>
        </p:spPr>
      </p:sp>
      <p:sp>
        <p:nvSpPr>
          <p:cNvPr id="93188"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kern="1200" baseline="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90898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16B2C105-3D7C-45B9-BA61-EAF650A39F23}" type="slidenum">
              <a:rPr lang="zh-CN" altLang="en-US">
                <a:latin typeface="Arial" charset="0"/>
              </a:rPr>
              <a:pPr eaLnBrk="1" hangingPunct="1"/>
              <a:t>7</a:t>
            </a:fld>
            <a:endParaRPr lang="en-US" altLang="zh-CN">
              <a:latin typeface="Arial" charset="0"/>
            </a:endParaRPr>
          </a:p>
        </p:txBody>
      </p:sp>
      <p:sp>
        <p:nvSpPr>
          <p:cNvPr id="74755" name="Rectangle 2"/>
          <p:cNvSpPr>
            <a:spLocks noGrp="1" noRot="1" noChangeAspect="1" noChangeArrowheads="1" noTextEdit="1"/>
          </p:cNvSpPr>
          <p:nvPr>
            <p:ph type="sldImg"/>
          </p:nvPr>
        </p:nvSpPr>
        <p:spPr>
          <a:xfrm>
            <a:off x="1144588" y="685800"/>
            <a:ext cx="4572000" cy="3430588"/>
          </a:xfrm>
          <a:ln/>
        </p:spPr>
      </p:sp>
      <p:sp>
        <p:nvSpPr>
          <p:cNvPr id="74756" name="Rectangle 3"/>
          <p:cNvSpPr>
            <a:spLocks noGrp="1" noChangeArrowheads="1"/>
          </p:cNvSpPr>
          <p:nvPr>
            <p:ph type="body" idx="1"/>
          </p:nvPr>
        </p:nvSpPr>
        <p:spPr>
          <a:noFill/>
        </p:spPr>
        <p:txBody>
          <a:bodyPr/>
          <a:lstStyle/>
          <a:p>
            <a:pPr eaLnBrk="1" hangingPunct="1"/>
            <a:r>
              <a:rPr lang="en-US" sz="1200" kern="1200" dirty="0" smtClean="0">
                <a:solidFill>
                  <a:schemeClr val="tx1"/>
                </a:solidFill>
                <a:latin typeface="Arial" charset="0"/>
                <a:ea typeface="+mn-ea"/>
                <a:cs typeface="+mn-cs"/>
              </a:rPr>
              <a:t>What do I mean by that? With touch typing, the only real source of error that you have is sloppy input from the user</a:t>
            </a:r>
            <a:r>
              <a:rPr lang="en-US" sz="1200" kern="1200" baseline="0" dirty="0" smtClean="0">
                <a:solidFill>
                  <a:schemeClr val="tx1"/>
                </a:solidFill>
                <a:latin typeface="Arial" charset="0"/>
                <a:ea typeface="+mn-ea"/>
                <a:cs typeface="+mn-cs"/>
              </a:rPr>
              <a:t> (he or she doesn’t tap in the right place).</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With gesture typing, you still have to worry about this —sloppy gestures— but you also have to worry about the word gestures themselves being hard to differentiate between, even if they’re typed perfectly.</a:t>
            </a:r>
          </a:p>
          <a:p>
            <a:pPr eaLnBrk="1" hangingPunct="1"/>
            <a:endParaRPr lang="en-US" altLang="zh-CN" sz="1200" kern="1200" baseline="0" dirty="0" smtClean="0">
              <a:solidFill>
                <a:schemeClr val="tx1"/>
              </a:solidFill>
              <a:latin typeface="Arial" charset="0"/>
              <a:ea typeface="+mn-ea"/>
              <a:cs typeface="+mn-cs"/>
            </a:endParaRPr>
          </a:p>
          <a:p>
            <a:pPr eaLnBrk="1" hangingPunct="1"/>
            <a:r>
              <a:rPr lang="en-US" altLang="zh-CN" sz="1200" kern="1200" baseline="0" dirty="0" smtClean="0">
                <a:solidFill>
                  <a:schemeClr val="tx1"/>
                </a:solidFill>
                <a:latin typeface="Arial" charset="0"/>
                <a:ea typeface="+mn-ea"/>
                <a:cs typeface="+mn-cs"/>
              </a:rPr>
              <a:t>And to show you what I mean by that, I’ll let you play the role of the gesture decoder to see how hard it really is</a:t>
            </a:r>
            <a:r>
              <a:rPr lang="en-US" altLang="zh-CN" sz="1200" kern="1200" baseline="0" smtClean="0">
                <a:solidFill>
                  <a:schemeClr val="tx1"/>
                </a:solidFill>
                <a:latin typeface="Arial" charset="0"/>
                <a:ea typeface="+mn-ea"/>
                <a:cs typeface="+mn-cs"/>
              </a:rPr>
              <a:t>. It’s </a:t>
            </a:r>
            <a:r>
              <a:rPr lang="en-US" altLang="zh-CN" sz="1200" kern="1200" baseline="0" dirty="0" smtClean="0">
                <a:solidFill>
                  <a:schemeClr val="tx1"/>
                </a:solidFill>
                <a:latin typeface="Arial" charset="0"/>
                <a:ea typeface="+mn-ea"/>
                <a:cs typeface="+mn-cs"/>
              </a:rPr>
              <a:t>time for a pop quiz.</a:t>
            </a:r>
            <a:endParaRPr lang="zh-CN" altLang="en-US" dirty="0" smtClean="0"/>
          </a:p>
        </p:txBody>
      </p:sp>
    </p:spTree>
    <p:extLst>
      <p:ext uri="{BB962C8B-B14F-4D97-AF65-F5344CB8AC3E}">
        <p14:creationId xmlns:p14="http://schemas.microsoft.com/office/powerpoint/2010/main" val="124610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defRPr>
            </a:lvl1pPr>
            <a:lvl2pPr marL="742883" indent="-285724" eaLnBrk="0" hangingPunct="0">
              <a:defRPr>
                <a:solidFill>
                  <a:schemeClr val="tx1"/>
                </a:solidFill>
                <a:latin typeface="Verdana" pitchFamily="34" charset="0"/>
              </a:defRPr>
            </a:lvl2pPr>
            <a:lvl3pPr marL="1142898" indent="-228580" eaLnBrk="0" hangingPunct="0">
              <a:defRPr>
                <a:solidFill>
                  <a:schemeClr val="tx1"/>
                </a:solidFill>
                <a:latin typeface="Verdana" pitchFamily="34" charset="0"/>
              </a:defRPr>
            </a:lvl3pPr>
            <a:lvl4pPr marL="1600057" indent="-228580" eaLnBrk="0" hangingPunct="0">
              <a:defRPr>
                <a:solidFill>
                  <a:schemeClr val="tx1"/>
                </a:solidFill>
                <a:latin typeface="Verdana" pitchFamily="34" charset="0"/>
              </a:defRPr>
            </a:lvl4pPr>
            <a:lvl5pPr marL="2057217" indent="-228580" eaLnBrk="0" hangingPunct="0">
              <a:defRPr>
                <a:solidFill>
                  <a:schemeClr val="tx1"/>
                </a:solidFill>
                <a:latin typeface="Verdana" pitchFamily="34" charset="0"/>
              </a:defRPr>
            </a:lvl5pPr>
            <a:lvl6pPr marL="2514376" indent="-228580" eaLnBrk="0" fontAlgn="base" hangingPunct="0">
              <a:spcBef>
                <a:spcPct val="0"/>
              </a:spcBef>
              <a:spcAft>
                <a:spcPct val="0"/>
              </a:spcAft>
              <a:defRPr>
                <a:solidFill>
                  <a:schemeClr val="tx1"/>
                </a:solidFill>
                <a:latin typeface="Verdana" pitchFamily="34" charset="0"/>
              </a:defRPr>
            </a:lvl6pPr>
            <a:lvl7pPr marL="2971535" indent="-228580" eaLnBrk="0" fontAlgn="base" hangingPunct="0">
              <a:spcBef>
                <a:spcPct val="0"/>
              </a:spcBef>
              <a:spcAft>
                <a:spcPct val="0"/>
              </a:spcAft>
              <a:defRPr>
                <a:solidFill>
                  <a:schemeClr val="tx1"/>
                </a:solidFill>
                <a:latin typeface="Verdana" pitchFamily="34" charset="0"/>
              </a:defRPr>
            </a:lvl7pPr>
            <a:lvl8pPr marL="3428695" indent="-228580" eaLnBrk="0" fontAlgn="base" hangingPunct="0">
              <a:spcBef>
                <a:spcPct val="0"/>
              </a:spcBef>
              <a:spcAft>
                <a:spcPct val="0"/>
              </a:spcAft>
              <a:defRPr>
                <a:solidFill>
                  <a:schemeClr val="tx1"/>
                </a:solidFill>
                <a:latin typeface="Verdana" pitchFamily="34" charset="0"/>
              </a:defRPr>
            </a:lvl8pPr>
            <a:lvl9pPr marL="3885854" indent="-228580" eaLnBrk="0" fontAlgn="base" hangingPunct="0">
              <a:spcBef>
                <a:spcPct val="0"/>
              </a:spcBef>
              <a:spcAft>
                <a:spcPct val="0"/>
              </a:spcAft>
              <a:defRPr>
                <a:solidFill>
                  <a:schemeClr val="tx1"/>
                </a:solidFill>
                <a:latin typeface="Verdana" pitchFamily="34" charset="0"/>
              </a:defRPr>
            </a:lvl9pPr>
          </a:lstStyle>
          <a:p>
            <a:pPr eaLnBrk="1" hangingPunct="1"/>
            <a:fld id="{5C5E18EA-10B0-4394-BAFF-EF07007D145E}" type="slidenum">
              <a:rPr lang="zh-CN" altLang="en-US">
                <a:latin typeface="Arial" charset="0"/>
              </a:rPr>
              <a:pPr eaLnBrk="1" hangingPunct="1"/>
              <a:t>8</a:t>
            </a:fld>
            <a:endParaRPr lang="en-US" altLang="zh-CN">
              <a:latin typeface="Arial" charset="0"/>
            </a:endParaRPr>
          </a:p>
        </p:txBody>
      </p:sp>
      <p:sp>
        <p:nvSpPr>
          <p:cNvPr id="93187" name="Rectangle 2"/>
          <p:cNvSpPr>
            <a:spLocks noGrp="1" noRot="1" noChangeAspect="1" noChangeArrowheads="1" noTextEdit="1"/>
          </p:cNvSpPr>
          <p:nvPr>
            <p:ph type="sldImg"/>
          </p:nvPr>
        </p:nvSpPr>
        <p:spPr>
          <a:xfrm>
            <a:off x="1144588" y="685800"/>
            <a:ext cx="4572000" cy="3430588"/>
          </a:xfrm>
          <a:ln/>
        </p:spPr>
      </p:sp>
      <p:sp>
        <p:nvSpPr>
          <p:cNvPr id="93188" name="Rectangle 3"/>
          <p:cNvSpPr>
            <a:spLocks noGrp="1" noChangeArrowheads="1"/>
          </p:cNvSpPr>
          <p:nvPr>
            <p:ph type="body" idx="1"/>
          </p:nvPr>
        </p:nvSpPr>
        <p:spPr>
          <a:noFill/>
        </p:spPr>
        <p:txBody>
          <a:bodyPr/>
          <a:lstStyle/>
          <a:p>
            <a:pPr eaLnBrk="1" hangingPunct="1"/>
            <a:r>
              <a:rPr lang="en-US" altLang="zh-CN" baseline="0" dirty="0" smtClean="0"/>
              <a:t>The ball’s in your court. Here’s how it’s going to work. I’m going to show you two words, and your job is to say whether they have distinct gestures (which is good) or identical gestures (which is bad).</a:t>
            </a:r>
          </a:p>
        </p:txBody>
      </p:sp>
    </p:spTree>
    <p:extLst>
      <p:ext uri="{BB962C8B-B14F-4D97-AF65-F5344CB8AC3E}">
        <p14:creationId xmlns:p14="http://schemas.microsoft.com/office/powerpoint/2010/main" val="2260226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7E7331-C7F9-4106-8A16-CCFC116F65FA}" type="slidenum">
              <a:rPr lang="zh-CN" altLang="en-US" smtClean="0"/>
              <a:pPr>
                <a:defRPr/>
              </a:pPr>
              <a:t>9</a:t>
            </a:fld>
            <a:endParaRPr lang="en-US" altLang="zh-CN"/>
          </a:p>
        </p:txBody>
      </p:sp>
    </p:spTree>
    <p:extLst>
      <p:ext uri="{BB962C8B-B14F-4D97-AF65-F5344CB8AC3E}">
        <p14:creationId xmlns:p14="http://schemas.microsoft.com/office/powerpoint/2010/main" val="1352431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C000"/>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C031B1E-D2B9-40A1-B112-7D62BD0F3C0A}" type="slidenum">
              <a:rPr lang="zh-CN" altLang="en-US"/>
              <a:pPr>
                <a:defRPr/>
              </a:pPr>
              <a:t>‹#›</a:t>
            </a:fld>
            <a:endParaRPr lang="en-US" altLang="zh-CN"/>
          </a:p>
        </p:txBody>
      </p:sp>
    </p:spTree>
    <p:extLst>
      <p:ext uri="{BB962C8B-B14F-4D97-AF65-F5344CB8AC3E}">
        <p14:creationId xmlns:p14="http://schemas.microsoft.com/office/powerpoint/2010/main" val="1113224429"/>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EEDDEE6-DD6B-445B-9C1C-070500DA79B3}" type="slidenum">
              <a:rPr lang="zh-CN" altLang="en-US"/>
              <a:pPr>
                <a:defRPr/>
              </a:pPr>
              <a:t>‹#›</a:t>
            </a:fld>
            <a:endParaRPr lang="en-US" altLang="zh-CN"/>
          </a:p>
        </p:txBody>
      </p:sp>
    </p:spTree>
    <p:extLst>
      <p:ext uri="{BB962C8B-B14F-4D97-AF65-F5344CB8AC3E}">
        <p14:creationId xmlns:p14="http://schemas.microsoft.com/office/powerpoint/2010/main" val="2421956279"/>
      </p:ext>
    </p:extLst>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C2C7D52-7FBD-4C8F-B60D-C11FAC0A3BF5}" type="slidenum">
              <a:rPr lang="zh-CN" altLang="en-US"/>
              <a:pPr>
                <a:defRPr/>
              </a:pPr>
              <a:t>‹#›</a:t>
            </a:fld>
            <a:endParaRPr lang="en-US" altLang="zh-CN"/>
          </a:p>
        </p:txBody>
      </p:sp>
    </p:spTree>
    <p:extLst>
      <p:ext uri="{BB962C8B-B14F-4D97-AF65-F5344CB8AC3E}">
        <p14:creationId xmlns:p14="http://schemas.microsoft.com/office/powerpoint/2010/main" val="2585954076"/>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13932"/>
            <a:ext cx="7772400"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85800" y="1625600"/>
            <a:ext cx="7772400" cy="447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552226F-A549-4447-BDD9-611586588016}" type="slidenum">
              <a:rPr lang="zh-CN" altLang="en-US"/>
              <a:pPr>
                <a:defRPr/>
              </a:pPr>
              <a:t>‹#›</a:t>
            </a:fld>
            <a:endParaRPr lang="en-US" altLang="zh-CN"/>
          </a:p>
        </p:txBody>
      </p:sp>
      <p:sp>
        <p:nvSpPr>
          <p:cNvPr id="7" name="Line 11"/>
          <p:cNvSpPr>
            <a:spLocks noChangeShapeType="1"/>
          </p:cNvSpPr>
          <p:nvPr userDrawn="1"/>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798356148"/>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A455C0E-6285-4F05-921A-7A3492B4B204}" type="slidenum">
              <a:rPr lang="zh-CN" altLang="en-US"/>
              <a:pPr>
                <a:defRPr/>
              </a:pPr>
              <a:t>‹#›</a:t>
            </a:fld>
            <a:endParaRPr lang="en-US" altLang="zh-CN"/>
          </a:p>
        </p:txBody>
      </p:sp>
      <p:sp>
        <p:nvSpPr>
          <p:cNvPr id="10" name="Title 9"/>
          <p:cNvSpPr>
            <a:spLocks noGrp="1"/>
          </p:cNvSpPr>
          <p:nvPr>
            <p:ph type="title"/>
          </p:nvPr>
        </p:nvSpPr>
        <p:spPr>
          <a:xfrm>
            <a:off x="685800" y="2062107"/>
            <a:ext cx="7772400" cy="1143000"/>
          </a:xfrm>
        </p:spPr>
        <p:txBody>
          <a:bodyPr/>
          <a:lstStyle>
            <a:lvl1pPr>
              <a:defRPr>
                <a:solidFill>
                  <a:srgbClr val="FFC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15220398"/>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457F88F-260B-4B21-8B68-6B9E1659ABB2}" type="slidenum">
              <a:rPr lang="zh-CN" altLang="en-US"/>
              <a:pPr>
                <a:defRPr/>
              </a:pPr>
              <a:t>‹#›</a:t>
            </a:fld>
            <a:endParaRPr lang="en-US" altLang="zh-CN"/>
          </a:p>
        </p:txBody>
      </p:sp>
      <p:sp>
        <p:nvSpPr>
          <p:cNvPr id="8" name="Line 11"/>
          <p:cNvSpPr>
            <a:spLocks noChangeShapeType="1"/>
          </p:cNvSpPr>
          <p:nvPr userDrawn="1"/>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413333094"/>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1A9BADF-2493-423D-95A4-AE607933CA18}" type="slidenum">
              <a:rPr lang="zh-CN" altLang="en-US"/>
              <a:pPr>
                <a:defRPr/>
              </a:pPr>
              <a:t>‹#›</a:t>
            </a:fld>
            <a:endParaRPr lang="en-US" altLang="zh-CN"/>
          </a:p>
        </p:txBody>
      </p:sp>
      <p:sp>
        <p:nvSpPr>
          <p:cNvPr id="6" name="Line 11"/>
          <p:cNvSpPr>
            <a:spLocks noChangeShapeType="1"/>
          </p:cNvSpPr>
          <p:nvPr userDrawn="1"/>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084672023"/>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24EE7B9-309C-4E07-8ED3-6DB06ADF17FE}" type="slidenum">
              <a:rPr lang="zh-CN" altLang="en-US"/>
              <a:pPr>
                <a:defRPr/>
              </a:pPr>
              <a:t>‹#›</a:t>
            </a:fld>
            <a:endParaRPr lang="en-US" altLang="zh-CN"/>
          </a:p>
        </p:txBody>
      </p:sp>
    </p:spTree>
    <p:extLst>
      <p:ext uri="{BB962C8B-B14F-4D97-AF65-F5344CB8AC3E}">
        <p14:creationId xmlns:p14="http://schemas.microsoft.com/office/powerpoint/2010/main" val="4221580852"/>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D9D9EDD-97F1-44D4-898C-66BBEA99448D}" type="slidenum">
              <a:rPr lang="zh-CN" altLang="en-US"/>
              <a:pPr>
                <a:defRPr/>
              </a:pPr>
              <a:t>‹#›</a:t>
            </a:fld>
            <a:endParaRPr lang="en-US" altLang="zh-CN"/>
          </a:p>
        </p:txBody>
      </p:sp>
    </p:spTree>
    <p:extLst>
      <p:ext uri="{BB962C8B-B14F-4D97-AF65-F5344CB8AC3E}">
        <p14:creationId xmlns:p14="http://schemas.microsoft.com/office/powerpoint/2010/main" val="965596106"/>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75E95DA-14B9-459E-8E97-78B84BE8B4B6}" type="slidenum">
              <a:rPr lang="zh-CN" altLang="en-US"/>
              <a:pPr>
                <a:defRPr/>
              </a:pPr>
              <a:t>‹#›</a:t>
            </a:fld>
            <a:endParaRPr lang="en-US" altLang="zh-CN"/>
          </a:p>
        </p:txBody>
      </p:sp>
    </p:spTree>
    <p:extLst>
      <p:ext uri="{BB962C8B-B14F-4D97-AF65-F5344CB8AC3E}">
        <p14:creationId xmlns:p14="http://schemas.microsoft.com/office/powerpoint/2010/main" val="3000414217"/>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42DA986-4BEE-4739-B63B-CA5D550B93E7}" type="slidenum">
              <a:rPr lang="zh-CN" altLang="en-US"/>
              <a:pPr>
                <a:defRPr/>
              </a:pPr>
              <a:t>‹#›</a:t>
            </a:fld>
            <a:endParaRPr lang="en-US" altLang="zh-CN"/>
          </a:p>
        </p:txBody>
      </p:sp>
      <p:sp>
        <p:nvSpPr>
          <p:cNvPr id="7" name="Line 11"/>
          <p:cNvSpPr>
            <a:spLocks noChangeShapeType="1"/>
          </p:cNvSpPr>
          <p:nvPr userDrawn="1"/>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979736541"/>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3957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dirty="0"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9830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solidFill>
                  <a:schemeClr val="bg1"/>
                </a:solidFill>
                <a:latin typeface="Verdana" pitchFamily="34" charset="0"/>
                <a:ea typeface="Verdana" pitchFamily="34" charset="0"/>
                <a:cs typeface="Verdana" pitchFamily="34" charset="0"/>
              </a:defRPr>
            </a:lvl1pPr>
          </a:lstStyle>
          <a:p>
            <a:pPr>
              <a:defRPr/>
            </a:pPr>
            <a:endParaRPr lang="en-US" altLang="zh-CN" dirty="0"/>
          </a:p>
        </p:txBody>
      </p:sp>
      <p:sp>
        <p:nvSpPr>
          <p:cNvPr id="9830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solidFill>
                  <a:schemeClr val="bg1"/>
                </a:solidFill>
                <a:latin typeface="+mn-lt"/>
                <a:ea typeface="宋体" pitchFamily="2" charset="-122"/>
              </a:defRPr>
            </a:lvl1pPr>
          </a:lstStyle>
          <a:p>
            <a:pPr>
              <a:defRPr/>
            </a:pPr>
            <a:endParaRPr lang="en-US" altLang="zh-CN"/>
          </a:p>
        </p:txBody>
      </p:sp>
      <p:sp>
        <p:nvSpPr>
          <p:cNvPr id="9831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solidFill>
                  <a:schemeClr val="bg1"/>
                </a:solidFill>
                <a:latin typeface="+mn-lt"/>
                <a:ea typeface="宋体" pitchFamily="2" charset="-122"/>
              </a:defRPr>
            </a:lvl1pPr>
          </a:lstStyle>
          <a:p>
            <a:pPr>
              <a:defRPr/>
            </a:pPr>
            <a:fld id="{C5132324-33EC-4E78-B55C-36E21DEFFD94}" type="slidenum">
              <a:rPr lang="zh-CN" altLang="en-US"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Lst>
  <p:transition spd="med"/>
  <p:timing>
    <p:tnLst>
      <p:par>
        <p:cTn id="1" dur="indefinite" restart="never" nodeType="tmRoot"/>
      </p:par>
    </p:tnLst>
  </p:timing>
  <p:txStyles>
    <p:titleStyle>
      <a:lvl1pPr algn="ctr" rtl="0" eaLnBrk="0" fontAlgn="base" hangingPunct="0">
        <a:spcBef>
          <a:spcPct val="0"/>
        </a:spcBef>
        <a:spcAft>
          <a:spcPct val="0"/>
        </a:spcAft>
        <a:defRPr sz="3200">
          <a:solidFill>
            <a:srgbClr val="FFC000"/>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400">
          <a:solidFill>
            <a:schemeClr val="tx2"/>
          </a:solidFill>
          <a:latin typeface="Arial Unicode MS" pitchFamily="34" charset="-122"/>
        </a:defRPr>
      </a:lvl2pPr>
      <a:lvl3pPr algn="ctr" rtl="0" eaLnBrk="0" fontAlgn="base" hangingPunct="0">
        <a:spcBef>
          <a:spcPct val="0"/>
        </a:spcBef>
        <a:spcAft>
          <a:spcPct val="0"/>
        </a:spcAft>
        <a:defRPr sz="4400">
          <a:solidFill>
            <a:schemeClr val="tx2"/>
          </a:solidFill>
          <a:latin typeface="Arial Unicode MS" pitchFamily="34" charset="-122"/>
        </a:defRPr>
      </a:lvl3pPr>
      <a:lvl4pPr algn="ctr" rtl="0" eaLnBrk="0" fontAlgn="base" hangingPunct="0">
        <a:spcBef>
          <a:spcPct val="0"/>
        </a:spcBef>
        <a:spcAft>
          <a:spcPct val="0"/>
        </a:spcAft>
        <a:defRPr sz="4400">
          <a:solidFill>
            <a:schemeClr val="tx2"/>
          </a:solidFill>
          <a:latin typeface="Arial Unicode MS" pitchFamily="34" charset="-122"/>
        </a:defRPr>
      </a:lvl4pPr>
      <a:lvl5pPr algn="ctr" rtl="0" eaLnBrk="0" fontAlgn="base" hangingPunct="0">
        <a:spcBef>
          <a:spcPct val="0"/>
        </a:spcBef>
        <a:spcAft>
          <a:spcPct val="0"/>
        </a:spcAft>
        <a:defRPr sz="4400">
          <a:solidFill>
            <a:schemeClr val="tx2"/>
          </a:solidFill>
          <a:latin typeface="Arial Unicode MS" pitchFamily="34" charset="-122"/>
        </a:defRPr>
      </a:lvl5pPr>
      <a:lvl6pPr marL="457200" algn="ctr" rtl="0" fontAlgn="base">
        <a:spcBef>
          <a:spcPct val="0"/>
        </a:spcBef>
        <a:spcAft>
          <a:spcPct val="0"/>
        </a:spcAft>
        <a:defRPr sz="4400">
          <a:solidFill>
            <a:schemeClr val="tx2"/>
          </a:solidFill>
          <a:latin typeface="Arial Unicode MS" pitchFamily="34" charset="-122"/>
        </a:defRPr>
      </a:lvl6pPr>
      <a:lvl7pPr marL="914400" algn="ctr" rtl="0" fontAlgn="base">
        <a:spcBef>
          <a:spcPct val="0"/>
        </a:spcBef>
        <a:spcAft>
          <a:spcPct val="0"/>
        </a:spcAft>
        <a:defRPr sz="4400">
          <a:solidFill>
            <a:schemeClr val="tx2"/>
          </a:solidFill>
          <a:latin typeface="Arial Unicode MS" pitchFamily="34" charset="-122"/>
        </a:defRPr>
      </a:lvl7pPr>
      <a:lvl8pPr marL="1371600" algn="ctr" rtl="0" fontAlgn="base">
        <a:spcBef>
          <a:spcPct val="0"/>
        </a:spcBef>
        <a:spcAft>
          <a:spcPct val="0"/>
        </a:spcAft>
        <a:defRPr sz="4400">
          <a:solidFill>
            <a:schemeClr val="tx2"/>
          </a:solidFill>
          <a:latin typeface="Arial Unicode MS" pitchFamily="34" charset="-122"/>
        </a:defRPr>
      </a:lvl8pPr>
      <a:lvl9pPr marL="1828800" algn="ctr" rtl="0" fontAlgn="base">
        <a:spcBef>
          <a:spcPct val="0"/>
        </a:spcBef>
        <a:spcAft>
          <a:spcPct val="0"/>
        </a:spcAft>
        <a:defRPr sz="4400">
          <a:solidFill>
            <a:schemeClr val="tx2"/>
          </a:solidFill>
          <a:latin typeface="Arial Unicode MS" pitchFamily="34" charset="-122"/>
        </a:defRPr>
      </a:lvl9pPr>
    </p:titleStyle>
    <p:body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3.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Word_Document2.docx"/><Relationship Id="rId5" Type="http://schemas.openxmlformats.org/officeDocument/2006/relationships/oleObject" Target="../embeddings/oleObject2.bin"/><Relationship Id="rId4" Type="http://schemas.openxmlformats.org/officeDocument/2006/relationships/image" Target="../media/image8.pn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notesSlide" Target="../notesSlides/notesSlide24.xml"/><Relationship Id="rId7" Type="http://schemas.openxmlformats.org/officeDocument/2006/relationships/package" Target="../embeddings/Microsoft_Word_Document3.doc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package" Target="../embeddings/Microsoft_Word_Document5.docx"/><Relationship Id="rId13" Type="http://schemas.openxmlformats.org/officeDocument/2006/relationships/image" Target="../media/image29.png"/><Relationship Id="rId3" Type="http://schemas.openxmlformats.org/officeDocument/2006/relationships/notesSlide" Target="../notesSlides/notesSlide25.xml"/><Relationship Id="rId7" Type="http://schemas.openxmlformats.org/officeDocument/2006/relationships/oleObject" Target="../embeddings/oleObject5.bin"/><Relationship Id="rId12" Type="http://schemas.openxmlformats.org/officeDocument/2006/relationships/image" Target="../media/image28.emf"/><Relationship Id="rId2" Type="http://schemas.openxmlformats.org/officeDocument/2006/relationships/slideLayout" Target="../slideLayouts/slideLayout2.xml"/><Relationship Id="rId16" Type="http://schemas.openxmlformats.org/officeDocument/2006/relationships/image" Target="../media/image32.png"/><Relationship Id="rId1" Type="http://schemas.openxmlformats.org/officeDocument/2006/relationships/vmlDrawing" Target="../drawings/vmlDrawing4.vml"/><Relationship Id="rId6" Type="http://schemas.openxmlformats.org/officeDocument/2006/relationships/image" Target="../media/image26.emf"/><Relationship Id="rId11" Type="http://schemas.openxmlformats.org/officeDocument/2006/relationships/package" Target="../embeddings/Microsoft_Word_Document6.docx"/><Relationship Id="rId5" Type="http://schemas.openxmlformats.org/officeDocument/2006/relationships/package" Target="../embeddings/Microsoft_Word_Document4.docx"/><Relationship Id="rId15" Type="http://schemas.openxmlformats.org/officeDocument/2006/relationships/image" Target="../media/image31.png"/><Relationship Id="rId10" Type="http://schemas.openxmlformats.org/officeDocument/2006/relationships/oleObject" Target="../embeddings/oleObject6.bin"/><Relationship Id="rId4" Type="http://schemas.openxmlformats.org/officeDocument/2006/relationships/oleObject" Target="../embeddings/oleObject4.bin"/><Relationship Id="rId9" Type="http://schemas.openxmlformats.org/officeDocument/2006/relationships/image" Target="../media/image27.emf"/><Relationship Id="rId1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6.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3.emf"/><Relationship Id="rId5" Type="http://schemas.openxmlformats.org/officeDocument/2006/relationships/package" Target="../embeddings/Microsoft_Word_Document7.docx"/><Relationship Id="rId10" Type="http://schemas.openxmlformats.org/officeDocument/2006/relationships/image" Target="../media/image34.emf"/><Relationship Id="rId4" Type="http://schemas.openxmlformats.org/officeDocument/2006/relationships/oleObject" Target="../embeddings/oleObject7.bin"/><Relationship Id="rId9" Type="http://schemas.openxmlformats.org/officeDocument/2006/relationships/package" Target="../embeddings/Microsoft_Word_Document8.docx"/></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7.xml"/><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package" Target="../embeddings/Microsoft_Word_Document9.docx"/><Relationship Id="rId5" Type="http://schemas.openxmlformats.org/officeDocument/2006/relationships/oleObject" Target="../embeddings/oleObject9.bin"/><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8.emf"/><Relationship Id="rId5" Type="http://schemas.openxmlformats.org/officeDocument/2006/relationships/package" Target="../embeddings/Microsoft_Word_Document10.docx"/><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8.emf"/><Relationship Id="rId5" Type="http://schemas.openxmlformats.org/officeDocument/2006/relationships/package" Target="../embeddings/Microsoft_Word_Document11.docx"/><Relationship Id="rId4" Type="http://schemas.openxmlformats.org/officeDocument/2006/relationships/oleObject" Target="../embeddings/oleObject11.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chart" Target="../charts/chart4.xml"/><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chart" Target="../charts/chart5.xml"/><Relationship Id="rId4" Type="http://schemas.microsoft.com/office/2007/relationships/hdphoto" Target="../media/hdphoto4.wdp"/></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chart" Target="../charts/chart6.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1.png"/><Relationship Id="rId4" Type="http://schemas.microsoft.com/office/2007/relationships/hdphoto" Target="../media/hdphoto4.wdp"/></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chart" Target="../charts/chart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1.png"/><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2.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6.wdp"/><Relationship Id="rId9" Type="http://schemas.openxmlformats.org/officeDocument/2006/relationships/chart" Target="../charts/chart8.xml"/></Relationships>
</file>

<file path=ppt/slides/_rels/slide4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2.png"/><Relationship Id="rId7"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6.wdp"/><Relationship Id="rId9" Type="http://schemas.openxmlformats.org/officeDocument/2006/relationships/chart" Target="../charts/chart9.xml"/></Relationships>
</file>

<file path=ppt/slides/_rels/slide4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39.png"/><Relationship Id="rId5" Type="http://schemas.openxmlformats.org/officeDocument/2006/relationships/image" Target="../media/image42.png"/><Relationship Id="rId10" Type="http://schemas.microsoft.com/office/2007/relationships/hdphoto" Target="../media/hdphoto5.wdp"/><Relationship Id="rId4" Type="http://schemas.microsoft.com/office/2007/relationships/hdphoto" Target="../media/hdphoto7.wdp"/><Relationship Id="rId9" Type="http://schemas.openxmlformats.org/officeDocument/2006/relationships/image" Target="../media/image41.png"/></Relationships>
</file>

<file path=ppt/slides/_rels/slide4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42.png"/><Relationship Id="rId10" Type="http://schemas.microsoft.com/office/2007/relationships/hdphoto" Target="../media/hdphoto5.wdp"/><Relationship Id="rId4" Type="http://schemas.microsoft.com/office/2007/relationships/hdphoto" Target="../media/hdphoto7.wdp"/><Relationship Id="rId9" Type="http://schemas.openxmlformats.org/officeDocument/2006/relationships/image" Target="../media/image41.png"/></Relationships>
</file>

<file path=ppt/slides/_rels/slide4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chart" Target="../charts/chart10.xml"/><Relationship Id="rId5" Type="http://schemas.openxmlformats.org/officeDocument/2006/relationships/image" Target="../media/image42.png"/><Relationship Id="rId10" Type="http://schemas.microsoft.com/office/2007/relationships/hdphoto" Target="../media/hdphoto5.wdp"/><Relationship Id="rId4" Type="http://schemas.microsoft.com/office/2007/relationships/hdphoto" Target="../media/hdphoto7.wdp"/><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package" Target="../embeddings/Microsoft_Word_Document1.docx"/><Relationship Id="rId3" Type="http://schemas.openxmlformats.org/officeDocument/2006/relationships/notesSlide" Target="../notesSlides/notesSlide5.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emf"/></Relationships>
</file>

<file path=ppt/slides/_rels/slide5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chart" Target="../charts/chart11.xml"/><Relationship Id="rId5" Type="http://schemas.openxmlformats.org/officeDocument/2006/relationships/image" Target="../media/image42.png"/><Relationship Id="rId10" Type="http://schemas.microsoft.com/office/2007/relationships/hdphoto" Target="../media/hdphoto5.wdp"/><Relationship Id="rId4" Type="http://schemas.microsoft.com/office/2007/relationships/hdphoto" Target="../media/hdphoto7.wdp"/><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3.png"/><Relationship Id="rId4" Type="http://schemas.openxmlformats.org/officeDocument/2006/relationships/chart" Target="../charts/char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a:t>Qwerty-Bounded Keyboard Layout </a:t>
            </a:r>
            <a:r>
              <a:rPr lang="en-US" sz="2400" dirty="0" smtClean="0"/>
              <a:t>Optimization</a:t>
            </a:r>
          </a:p>
          <a:p>
            <a:pPr marL="0" indent="0">
              <a:buNone/>
            </a:pPr>
            <a:endParaRPr lang="en-US" sz="2400" dirty="0"/>
          </a:p>
          <a:p>
            <a:r>
              <a:rPr lang="en-US" sz="2400" dirty="0" smtClean="0"/>
              <a:t>Multilingual </a:t>
            </a:r>
            <a:r>
              <a:rPr lang="en-US" sz="2400" dirty="0" smtClean="0"/>
              <a:t>Keyboard Layout </a:t>
            </a:r>
            <a:r>
              <a:rPr lang="en-US" sz="2400" dirty="0" smtClean="0"/>
              <a:t>Optimization</a:t>
            </a:r>
            <a:endParaRPr lang="en-US" sz="2400" dirty="0" smtClean="0"/>
          </a:p>
          <a:p>
            <a:endParaRPr lang="en-US" sz="2400" dirty="0"/>
          </a:p>
          <a:p>
            <a:r>
              <a:rPr lang="en-US" sz="2400" dirty="0" smtClean="0">
                <a:solidFill>
                  <a:srgbClr val="C00000"/>
                </a:solidFill>
              </a:rPr>
              <a:t>Keyboard Layout Optimization for Gesture Typing</a:t>
            </a:r>
          </a:p>
          <a:p>
            <a:endParaRPr lang="en-US" sz="2400" dirty="0"/>
          </a:p>
          <a:p>
            <a:r>
              <a:rPr lang="en-US" sz="2400" dirty="0" smtClean="0"/>
              <a:t> Multi-Objective Optimization for Decoding Algorithm</a:t>
            </a:r>
            <a:endParaRPr lang="en-US" sz="2400" dirty="0"/>
          </a:p>
        </p:txBody>
      </p:sp>
      <p:sp>
        <p:nvSpPr>
          <p:cNvPr id="4" name="Text Box 9"/>
          <p:cNvSpPr txBox="1">
            <a:spLocks noChangeArrowheads="1"/>
          </p:cNvSpPr>
          <p:nvPr/>
        </p:nvSpPr>
        <p:spPr bwMode="auto">
          <a:xfrm>
            <a:off x="0" y="6282154"/>
            <a:ext cx="849899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sz="1600" dirty="0" smtClean="0">
                <a:solidFill>
                  <a:schemeClr val="bg1"/>
                </a:solidFill>
              </a:rPr>
              <a:t>[Smith</a:t>
            </a:r>
            <a:r>
              <a:rPr lang="en-US" sz="1600" dirty="0">
                <a:solidFill>
                  <a:schemeClr val="bg1"/>
                </a:solidFill>
              </a:rPr>
              <a:t>, </a:t>
            </a:r>
            <a:r>
              <a:rPr lang="en-US" sz="1600" dirty="0" smtClean="0">
                <a:solidFill>
                  <a:schemeClr val="bg1"/>
                </a:solidFill>
              </a:rPr>
              <a:t>Bi, and </a:t>
            </a:r>
            <a:r>
              <a:rPr lang="en-US" sz="1600" dirty="0" err="1" smtClean="0">
                <a:solidFill>
                  <a:schemeClr val="bg1"/>
                </a:solidFill>
              </a:rPr>
              <a:t>Zhai</a:t>
            </a:r>
            <a:r>
              <a:rPr lang="en-US" sz="1600" dirty="0" smtClean="0">
                <a:solidFill>
                  <a:schemeClr val="bg1"/>
                </a:solidFill>
              </a:rPr>
              <a:t>. </a:t>
            </a:r>
            <a:r>
              <a:rPr lang="en-US" sz="1600" i="1" dirty="0">
                <a:solidFill>
                  <a:schemeClr val="bg1"/>
                </a:solidFill>
              </a:rPr>
              <a:t>Optimizing Touchscreen Keyboards for Gesture Typing. </a:t>
            </a:r>
            <a:r>
              <a:rPr lang="en-US" sz="1600" dirty="0" smtClean="0">
                <a:solidFill>
                  <a:schemeClr val="bg1"/>
                </a:solidFill>
              </a:rPr>
              <a:t>ACM CHI2015]</a:t>
            </a:r>
            <a:endParaRPr lang="en-US" sz="1600" i="1" dirty="0">
              <a:solidFill>
                <a:schemeClr val="bg1"/>
              </a:solidFill>
            </a:endParaRPr>
          </a:p>
        </p:txBody>
      </p:sp>
    </p:spTree>
    <p:extLst>
      <p:ext uri="{BB962C8B-B14F-4D97-AF65-F5344CB8AC3E}">
        <p14:creationId xmlns:p14="http://schemas.microsoft.com/office/powerpoint/2010/main" val="1811853053"/>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bwMode="auto">
          <a:xfrm>
            <a:off x="3614476" y="5495418"/>
            <a:ext cx="1915049" cy="3500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FFC000"/>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400">
                <a:solidFill>
                  <a:schemeClr val="tx2"/>
                </a:solidFill>
                <a:latin typeface="Arial Unicode MS" pitchFamily="34" charset="-122"/>
              </a:defRPr>
            </a:lvl2pPr>
            <a:lvl3pPr algn="ctr" rtl="0" eaLnBrk="0" fontAlgn="base" hangingPunct="0">
              <a:spcBef>
                <a:spcPct val="0"/>
              </a:spcBef>
              <a:spcAft>
                <a:spcPct val="0"/>
              </a:spcAft>
              <a:defRPr sz="4400">
                <a:solidFill>
                  <a:schemeClr val="tx2"/>
                </a:solidFill>
                <a:latin typeface="Arial Unicode MS" pitchFamily="34" charset="-122"/>
              </a:defRPr>
            </a:lvl3pPr>
            <a:lvl4pPr algn="ctr" rtl="0" eaLnBrk="0" fontAlgn="base" hangingPunct="0">
              <a:spcBef>
                <a:spcPct val="0"/>
              </a:spcBef>
              <a:spcAft>
                <a:spcPct val="0"/>
              </a:spcAft>
              <a:defRPr sz="4400">
                <a:solidFill>
                  <a:schemeClr val="tx2"/>
                </a:solidFill>
                <a:latin typeface="Arial Unicode MS" pitchFamily="34" charset="-122"/>
              </a:defRPr>
            </a:lvl4pPr>
            <a:lvl5pPr algn="ctr" rtl="0" eaLnBrk="0" fontAlgn="base" hangingPunct="0">
              <a:spcBef>
                <a:spcPct val="0"/>
              </a:spcBef>
              <a:spcAft>
                <a:spcPct val="0"/>
              </a:spcAft>
              <a:defRPr sz="4400">
                <a:solidFill>
                  <a:schemeClr val="tx2"/>
                </a:solidFill>
                <a:latin typeface="Arial Unicode MS" pitchFamily="34" charset="-122"/>
              </a:defRPr>
            </a:lvl5pPr>
            <a:lvl6pPr marL="457200" algn="ctr" rtl="0" fontAlgn="base">
              <a:spcBef>
                <a:spcPct val="0"/>
              </a:spcBef>
              <a:spcAft>
                <a:spcPct val="0"/>
              </a:spcAft>
              <a:defRPr sz="4400">
                <a:solidFill>
                  <a:schemeClr val="tx2"/>
                </a:solidFill>
                <a:latin typeface="Arial Unicode MS" pitchFamily="34" charset="-122"/>
              </a:defRPr>
            </a:lvl6pPr>
            <a:lvl7pPr marL="914400" algn="ctr" rtl="0" fontAlgn="base">
              <a:spcBef>
                <a:spcPct val="0"/>
              </a:spcBef>
              <a:spcAft>
                <a:spcPct val="0"/>
              </a:spcAft>
              <a:defRPr sz="4400">
                <a:solidFill>
                  <a:schemeClr val="tx2"/>
                </a:solidFill>
                <a:latin typeface="Arial Unicode MS" pitchFamily="34" charset="-122"/>
              </a:defRPr>
            </a:lvl7pPr>
            <a:lvl8pPr marL="1371600" algn="ctr" rtl="0" fontAlgn="base">
              <a:spcBef>
                <a:spcPct val="0"/>
              </a:spcBef>
              <a:spcAft>
                <a:spcPct val="0"/>
              </a:spcAft>
              <a:defRPr sz="4400">
                <a:solidFill>
                  <a:schemeClr val="tx2"/>
                </a:solidFill>
                <a:latin typeface="Arial Unicode MS" pitchFamily="34" charset="-122"/>
              </a:defRPr>
            </a:lvl8pPr>
            <a:lvl9pPr marL="1828800" algn="ctr" rtl="0" fontAlgn="base">
              <a:spcBef>
                <a:spcPct val="0"/>
              </a:spcBef>
              <a:spcAft>
                <a:spcPct val="0"/>
              </a:spcAft>
              <a:defRPr sz="4400">
                <a:solidFill>
                  <a:schemeClr val="tx2"/>
                </a:solidFill>
                <a:latin typeface="Arial Unicode MS" pitchFamily="34" charset="-122"/>
              </a:defRPr>
            </a:lvl9pPr>
          </a:lstStyle>
          <a:p>
            <a:r>
              <a:rPr lang="en-US" sz="2800" dirty="0" smtClean="0">
                <a:solidFill>
                  <a:schemeClr val="bg1"/>
                </a:solidFill>
                <a:effectLst/>
              </a:rPr>
              <a:t>Answer:</a:t>
            </a:r>
            <a:endParaRPr lang="en-US" sz="2800" dirty="0">
              <a:solidFill>
                <a:schemeClr val="bg1"/>
              </a:solidFill>
              <a:effectLst/>
            </a:endParaRPr>
          </a:p>
        </p:txBody>
      </p:sp>
      <p:sp>
        <p:nvSpPr>
          <p:cNvPr id="6" name="Title 1"/>
          <p:cNvSpPr txBox="1">
            <a:spLocks/>
          </p:cNvSpPr>
          <p:nvPr/>
        </p:nvSpPr>
        <p:spPr bwMode="auto">
          <a:xfrm>
            <a:off x="2391714" y="5947076"/>
            <a:ext cx="4360574" cy="5763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FFC000"/>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400">
                <a:solidFill>
                  <a:schemeClr val="tx2"/>
                </a:solidFill>
                <a:latin typeface="Arial Unicode MS" pitchFamily="34" charset="-122"/>
              </a:defRPr>
            </a:lvl2pPr>
            <a:lvl3pPr algn="ctr" rtl="0" eaLnBrk="0" fontAlgn="base" hangingPunct="0">
              <a:spcBef>
                <a:spcPct val="0"/>
              </a:spcBef>
              <a:spcAft>
                <a:spcPct val="0"/>
              </a:spcAft>
              <a:defRPr sz="4400">
                <a:solidFill>
                  <a:schemeClr val="tx2"/>
                </a:solidFill>
                <a:latin typeface="Arial Unicode MS" pitchFamily="34" charset="-122"/>
              </a:defRPr>
            </a:lvl3pPr>
            <a:lvl4pPr algn="ctr" rtl="0" eaLnBrk="0" fontAlgn="base" hangingPunct="0">
              <a:spcBef>
                <a:spcPct val="0"/>
              </a:spcBef>
              <a:spcAft>
                <a:spcPct val="0"/>
              </a:spcAft>
              <a:defRPr sz="4400">
                <a:solidFill>
                  <a:schemeClr val="tx2"/>
                </a:solidFill>
                <a:latin typeface="Arial Unicode MS" pitchFamily="34" charset="-122"/>
              </a:defRPr>
            </a:lvl4pPr>
            <a:lvl5pPr algn="ctr" rtl="0" eaLnBrk="0" fontAlgn="base" hangingPunct="0">
              <a:spcBef>
                <a:spcPct val="0"/>
              </a:spcBef>
              <a:spcAft>
                <a:spcPct val="0"/>
              </a:spcAft>
              <a:defRPr sz="4400">
                <a:solidFill>
                  <a:schemeClr val="tx2"/>
                </a:solidFill>
                <a:latin typeface="Arial Unicode MS" pitchFamily="34" charset="-122"/>
              </a:defRPr>
            </a:lvl5pPr>
            <a:lvl6pPr marL="457200" algn="ctr" rtl="0" fontAlgn="base">
              <a:spcBef>
                <a:spcPct val="0"/>
              </a:spcBef>
              <a:spcAft>
                <a:spcPct val="0"/>
              </a:spcAft>
              <a:defRPr sz="4400">
                <a:solidFill>
                  <a:schemeClr val="tx2"/>
                </a:solidFill>
                <a:latin typeface="Arial Unicode MS" pitchFamily="34" charset="-122"/>
              </a:defRPr>
            </a:lvl6pPr>
            <a:lvl7pPr marL="914400" algn="ctr" rtl="0" fontAlgn="base">
              <a:spcBef>
                <a:spcPct val="0"/>
              </a:spcBef>
              <a:spcAft>
                <a:spcPct val="0"/>
              </a:spcAft>
              <a:defRPr sz="4400">
                <a:solidFill>
                  <a:schemeClr val="tx2"/>
                </a:solidFill>
                <a:latin typeface="Arial Unicode MS" pitchFamily="34" charset="-122"/>
              </a:defRPr>
            </a:lvl7pPr>
            <a:lvl8pPr marL="1371600" algn="ctr" rtl="0" fontAlgn="base">
              <a:spcBef>
                <a:spcPct val="0"/>
              </a:spcBef>
              <a:spcAft>
                <a:spcPct val="0"/>
              </a:spcAft>
              <a:defRPr sz="4400">
                <a:solidFill>
                  <a:schemeClr val="tx2"/>
                </a:solidFill>
                <a:latin typeface="Arial Unicode MS" pitchFamily="34" charset="-122"/>
              </a:defRPr>
            </a:lvl8pPr>
            <a:lvl9pPr marL="1828800" algn="ctr" rtl="0" fontAlgn="base">
              <a:spcBef>
                <a:spcPct val="0"/>
              </a:spcBef>
              <a:spcAft>
                <a:spcPct val="0"/>
              </a:spcAft>
              <a:defRPr sz="4400">
                <a:solidFill>
                  <a:schemeClr val="tx2"/>
                </a:solidFill>
                <a:latin typeface="Arial Unicode MS" pitchFamily="34" charset="-122"/>
              </a:defRPr>
            </a:lvl9pPr>
          </a:lstStyle>
          <a:p>
            <a:r>
              <a:rPr lang="en-US" sz="4800" b="1" dirty="0" smtClean="0">
                <a:solidFill>
                  <a:srgbClr val="FF0000"/>
                </a:solidFill>
              </a:rPr>
              <a:t>SAME</a:t>
            </a:r>
            <a:endParaRPr lang="en-US" sz="4800" b="1" dirty="0">
              <a:solidFill>
                <a:srgbClr val="00FF00"/>
              </a:solidFill>
              <a:effectLst/>
            </a:endParaRPr>
          </a:p>
        </p:txBody>
      </p:sp>
      <p:grpSp>
        <p:nvGrpSpPr>
          <p:cNvPr id="9" name="Group 8"/>
          <p:cNvGrpSpPr/>
          <p:nvPr/>
        </p:nvGrpSpPr>
        <p:grpSpPr>
          <a:xfrm>
            <a:off x="1776723" y="640927"/>
            <a:ext cx="5610158" cy="4670413"/>
            <a:chOff x="1776723" y="718069"/>
            <a:chExt cx="5610158" cy="4670413"/>
          </a:xfrm>
        </p:grpSpPr>
        <p:sp>
          <p:nvSpPr>
            <p:cNvPr id="7" name="Rectangle 6"/>
            <p:cNvSpPr/>
            <p:nvPr/>
          </p:nvSpPr>
          <p:spPr>
            <a:xfrm>
              <a:off x="1856102" y="718069"/>
              <a:ext cx="5431798" cy="4670413"/>
            </a:xfrm>
            <a:prstGeom prst="rect">
              <a:avLst/>
            </a:prstGeom>
            <a:solidFill>
              <a:schemeClr val="bg1">
                <a:lumMod val="95000"/>
              </a:schemeClr>
            </a:solidFill>
            <a:ln w="19050" cmpd="sng">
              <a:solidFill>
                <a:schemeClr val="bg1">
                  <a:lumMod val="65000"/>
                </a:schemeClr>
              </a:solidFill>
            </a:ln>
            <a:effectLst>
              <a:outerShdw blurRad="180975" dist="88900" dir="2700000" algn="tl" rotWithShape="0">
                <a:prstClr val="black">
                  <a:alpha val="9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bwMode="auto">
            <a:xfrm>
              <a:off x="1776723" y="1847123"/>
              <a:ext cx="5610158" cy="6479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4000" b="1" dirty="0" smtClean="0">
                  <a:solidFill>
                    <a:schemeClr val="tx1"/>
                  </a:solidFill>
                  <a:latin typeface="Arial"/>
                  <a:cs typeface="Arial"/>
                </a:rPr>
                <a:t>pretty		</a:t>
              </a:r>
              <a:r>
                <a:rPr lang="en-US" sz="4000" b="1" dirty="0" smtClean="0">
                  <a:solidFill>
                    <a:srgbClr val="308BFF"/>
                  </a:solidFill>
                  <a:latin typeface="Arial"/>
                  <a:cs typeface="Arial"/>
                </a:rPr>
                <a:t>prey</a:t>
              </a:r>
              <a:endParaRPr lang="en-US" sz="4000" b="1" dirty="0">
                <a:solidFill>
                  <a:srgbClr val="308BFF"/>
                </a:solidFill>
                <a:latin typeface="Arial"/>
                <a:cs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4561" y="3017099"/>
              <a:ext cx="4514878" cy="2069172"/>
            </a:xfrm>
            <a:prstGeom prst="rect">
              <a:avLst/>
            </a:prstGeom>
          </p:spPr>
        </p:pic>
        <p:sp>
          <p:nvSpPr>
            <p:cNvPr id="8" name="Rounded Rectangle 7"/>
            <p:cNvSpPr/>
            <p:nvPr/>
          </p:nvSpPr>
          <p:spPr>
            <a:xfrm>
              <a:off x="2194382" y="979188"/>
              <a:ext cx="4755236" cy="587510"/>
            </a:xfrm>
            <a:prstGeom prst="roundRect">
              <a:avLst/>
            </a:prstGeom>
            <a:solidFill>
              <a:srgbClr val="941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Arial"/>
                  <a:cs typeface="Arial"/>
                </a:rPr>
                <a:t>Question 2</a:t>
              </a:r>
              <a:endParaRPr lang="en-US" sz="2800" b="1" dirty="0">
                <a:latin typeface="Arial"/>
                <a:cs typeface="Arial"/>
              </a:endParaRPr>
            </a:p>
          </p:txBody>
        </p:sp>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4561" y="2939957"/>
            <a:ext cx="4514877" cy="2069172"/>
          </a:xfrm>
          <a:prstGeom prst="rect">
            <a:avLst/>
          </a:prstGeom>
        </p:spPr>
      </p:pic>
    </p:spTree>
    <p:extLst>
      <p:ext uri="{BB962C8B-B14F-4D97-AF65-F5344CB8AC3E}">
        <p14:creationId xmlns:p14="http://schemas.microsoft.com/office/powerpoint/2010/main" val="918963234"/>
      </p:ext>
    </p:extLst>
  </p:cSld>
  <p:clrMapOvr>
    <a:masterClrMapping/>
  </p:clrMapOvr>
  <mc:AlternateContent xmlns:mc="http://schemas.openxmlformats.org/markup-compatibility/2006" xmlns:p14="http://schemas.microsoft.com/office/powerpoint/2010/main">
    <mc:Choice Requires="p14">
      <p:transition>
        <p14:ferris dir="r"/>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bwMode="auto">
          <a:xfrm>
            <a:off x="3614476" y="5495418"/>
            <a:ext cx="1915049" cy="3500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FFC000"/>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400">
                <a:solidFill>
                  <a:schemeClr val="tx2"/>
                </a:solidFill>
                <a:latin typeface="Arial Unicode MS" pitchFamily="34" charset="-122"/>
              </a:defRPr>
            </a:lvl2pPr>
            <a:lvl3pPr algn="ctr" rtl="0" eaLnBrk="0" fontAlgn="base" hangingPunct="0">
              <a:spcBef>
                <a:spcPct val="0"/>
              </a:spcBef>
              <a:spcAft>
                <a:spcPct val="0"/>
              </a:spcAft>
              <a:defRPr sz="4400">
                <a:solidFill>
                  <a:schemeClr val="tx2"/>
                </a:solidFill>
                <a:latin typeface="Arial Unicode MS" pitchFamily="34" charset="-122"/>
              </a:defRPr>
            </a:lvl3pPr>
            <a:lvl4pPr algn="ctr" rtl="0" eaLnBrk="0" fontAlgn="base" hangingPunct="0">
              <a:spcBef>
                <a:spcPct val="0"/>
              </a:spcBef>
              <a:spcAft>
                <a:spcPct val="0"/>
              </a:spcAft>
              <a:defRPr sz="4400">
                <a:solidFill>
                  <a:schemeClr val="tx2"/>
                </a:solidFill>
                <a:latin typeface="Arial Unicode MS" pitchFamily="34" charset="-122"/>
              </a:defRPr>
            </a:lvl4pPr>
            <a:lvl5pPr algn="ctr" rtl="0" eaLnBrk="0" fontAlgn="base" hangingPunct="0">
              <a:spcBef>
                <a:spcPct val="0"/>
              </a:spcBef>
              <a:spcAft>
                <a:spcPct val="0"/>
              </a:spcAft>
              <a:defRPr sz="4400">
                <a:solidFill>
                  <a:schemeClr val="tx2"/>
                </a:solidFill>
                <a:latin typeface="Arial Unicode MS" pitchFamily="34" charset="-122"/>
              </a:defRPr>
            </a:lvl5pPr>
            <a:lvl6pPr marL="457200" algn="ctr" rtl="0" fontAlgn="base">
              <a:spcBef>
                <a:spcPct val="0"/>
              </a:spcBef>
              <a:spcAft>
                <a:spcPct val="0"/>
              </a:spcAft>
              <a:defRPr sz="4400">
                <a:solidFill>
                  <a:schemeClr val="tx2"/>
                </a:solidFill>
                <a:latin typeface="Arial Unicode MS" pitchFamily="34" charset="-122"/>
              </a:defRPr>
            </a:lvl6pPr>
            <a:lvl7pPr marL="914400" algn="ctr" rtl="0" fontAlgn="base">
              <a:spcBef>
                <a:spcPct val="0"/>
              </a:spcBef>
              <a:spcAft>
                <a:spcPct val="0"/>
              </a:spcAft>
              <a:defRPr sz="4400">
                <a:solidFill>
                  <a:schemeClr val="tx2"/>
                </a:solidFill>
                <a:latin typeface="Arial Unicode MS" pitchFamily="34" charset="-122"/>
              </a:defRPr>
            </a:lvl7pPr>
            <a:lvl8pPr marL="1371600" algn="ctr" rtl="0" fontAlgn="base">
              <a:spcBef>
                <a:spcPct val="0"/>
              </a:spcBef>
              <a:spcAft>
                <a:spcPct val="0"/>
              </a:spcAft>
              <a:defRPr sz="4400">
                <a:solidFill>
                  <a:schemeClr val="tx2"/>
                </a:solidFill>
                <a:latin typeface="Arial Unicode MS" pitchFamily="34" charset="-122"/>
              </a:defRPr>
            </a:lvl8pPr>
            <a:lvl9pPr marL="1828800" algn="ctr" rtl="0" fontAlgn="base">
              <a:spcBef>
                <a:spcPct val="0"/>
              </a:spcBef>
              <a:spcAft>
                <a:spcPct val="0"/>
              </a:spcAft>
              <a:defRPr sz="4400">
                <a:solidFill>
                  <a:schemeClr val="tx2"/>
                </a:solidFill>
                <a:latin typeface="Arial Unicode MS" pitchFamily="34" charset="-122"/>
              </a:defRPr>
            </a:lvl9pPr>
          </a:lstStyle>
          <a:p>
            <a:r>
              <a:rPr lang="en-US" sz="2800" dirty="0" smtClean="0">
                <a:solidFill>
                  <a:schemeClr val="bg1"/>
                </a:solidFill>
                <a:effectLst/>
              </a:rPr>
              <a:t>Answer:</a:t>
            </a:r>
            <a:endParaRPr lang="en-US" sz="2800" dirty="0">
              <a:solidFill>
                <a:schemeClr val="bg1"/>
              </a:solidFill>
              <a:effectLst/>
            </a:endParaRPr>
          </a:p>
        </p:txBody>
      </p:sp>
      <p:sp>
        <p:nvSpPr>
          <p:cNvPr id="6" name="Title 1"/>
          <p:cNvSpPr txBox="1">
            <a:spLocks/>
          </p:cNvSpPr>
          <p:nvPr/>
        </p:nvSpPr>
        <p:spPr bwMode="auto">
          <a:xfrm>
            <a:off x="2391714" y="5947076"/>
            <a:ext cx="4360574" cy="5763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FFC000"/>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400">
                <a:solidFill>
                  <a:schemeClr val="tx2"/>
                </a:solidFill>
                <a:latin typeface="Arial Unicode MS" pitchFamily="34" charset="-122"/>
              </a:defRPr>
            </a:lvl2pPr>
            <a:lvl3pPr algn="ctr" rtl="0" eaLnBrk="0" fontAlgn="base" hangingPunct="0">
              <a:spcBef>
                <a:spcPct val="0"/>
              </a:spcBef>
              <a:spcAft>
                <a:spcPct val="0"/>
              </a:spcAft>
              <a:defRPr sz="4400">
                <a:solidFill>
                  <a:schemeClr val="tx2"/>
                </a:solidFill>
                <a:latin typeface="Arial Unicode MS" pitchFamily="34" charset="-122"/>
              </a:defRPr>
            </a:lvl3pPr>
            <a:lvl4pPr algn="ctr" rtl="0" eaLnBrk="0" fontAlgn="base" hangingPunct="0">
              <a:spcBef>
                <a:spcPct val="0"/>
              </a:spcBef>
              <a:spcAft>
                <a:spcPct val="0"/>
              </a:spcAft>
              <a:defRPr sz="4400">
                <a:solidFill>
                  <a:schemeClr val="tx2"/>
                </a:solidFill>
                <a:latin typeface="Arial Unicode MS" pitchFamily="34" charset="-122"/>
              </a:defRPr>
            </a:lvl4pPr>
            <a:lvl5pPr algn="ctr" rtl="0" eaLnBrk="0" fontAlgn="base" hangingPunct="0">
              <a:spcBef>
                <a:spcPct val="0"/>
              </a:spcBef>
              <a:spcAft>
                <a:spcPct val="0"/>
              </a:spcAft>
              <a:defRPr sz="4400">
                <a:solidFill>
                  <a:schemeClr val="tx2"/>
                </a:solidFill>
                <a:latin typeface="Arial Unicode MS" pitchFamily="34" charset="-122"/>
              </a:defRPr>
            </a:lvl5pPr>
            <a:lvl6pPr marL="457200" algn="ctr" rtl="0" fontAlgn="base">
              <a:spcBef>
                <a:spcPct val="0"/>
              </a:spcBef>
              <a:spcAft>
                <a:spcPct val="0"/>
              </a:spcAft>
              <a:defRPr sz="4400">
                <a:solidFill>
                  <a:schemeClr val="tx2"/>
                </a:solidFill>
                <a:latin typeface="Arial Unicode MS" pitchFamily="34" charset="-122"/>
              </a:defRPr>
            </a:lvl6pPr>
            <a:lvl7pPr marL="914400" algn="ctr" rtl="0" fontAlgn="base">
              <a:spcBef>
                <a:spcPct val="0"/>
              </a:spcBef>
              <a:spcAft>
                <a:spcPct val="0"/>
              </a:spcAft>
              <a:defRPr sz="4400">
                <a:solidFill>
                  <a:schemeClr val="tx2"/>
                </a:solidFill>
                <a:latin typeface="Arial Unicode MS" pitchFamily="34" charset="-122"/>
              </a:defRPr>
            </a:lvl7pPr>
            <a:lvl8pPr marL="1371600" algn="ctr" rtl="0" fontAlgn="base">
              <a:spcBef>
                <a:spcPct val="0"/>
              </a:spcBef>
              <a:spcAft>
                <a:spcPct val="0"/>
              </a:spcAft>
              <a:defRPr sz="4400">
                <a:solidFill>
                  <a:schemeClr val="tx2"/>
                </a:solidFill>
                <a:latin typeface="Arial Unicode MS" pitchFamily="34" charset="-122"/>
              </a:defRPr>
            </a:lvl8pPr>
            <a:lvl9pPr marL="1828800" algn="ctr" rtl="0" fontAlgn="base">
              <a:spcBef>
                <a:spcPct val="0"/>
              </a:spcBef>
              <a:spcAft>
                <a:spcPct val="0"/>
              </a:spcAft>
              <a:defRPr sz="4400">
                <a:solidFill>
                  <a:schemeClr val="tx2"/>
                </a:solidFill>
                <a:latin typeface="Arial Unicode MS" pitchFamily="34" charset="-122"/>
              </a:defRPr>
            </a:lvl9pPr>
          </a:lstStyle>
          <a:p>
            <a:r>
              <a:rPr lang="en-US" sz="4800" b="1" dirty="0" smtClean="0">
                <a:solidFill>
                  <a:srgbClr val="00FF00"/>
                </a:solidFill>
              </a:rPr>
              <a:t>DIFFERENT</a:t>
            </a:r>
            <a:endParaRPr lang="en-US" sz="4800" b="1" dirty="0">
              <a:solidFill>
                <a:srgbClr val="00FF00"/>
              </a:solidFill>
              <a:effectLst/>
            </a:endParaRPr>
          </a:p>
        </p:txBody>
      </p:sp>
      <p:grpSp>
        <p:nvGrpSpPr>
          <p:cNvPr id="9" name="Group 8"/>
          <p:cNvGrpSpPr/>
          <p:nvPr/>
        </p:nvGrpSpPr>
        <p:grpSpPr>
          <a:xfrm>
            <a:off x="1776723" y="640927"/>
            <a:ext cx="5610158" cy="4670413"/>
            <a:chOff x="1776723" y="718069"/>
            <a:chExt cx="5610158" cy="4670413"/>
          </a:xfrm>
        </p:grpSpPr>
        <p:sp>
          <p:nvSpPr>
            <p:cNvPr id="7" name="Rectangle 6"/>
            <p:cNvSpPr/>
            <p:nvPr/>
          </p:nvSpPr>
          <p:spPr>
            <a:xfrm>
              <a:off x="1856102" y="718069"/>
              <a:ext cx="5431798" cy="4670413"/>
            </a:xfrm>
            <a:prstGeom prst="rect">
              <a:avLst/>
            </a:prstGeom>
            <a:solidFill>
              <a:schemeClr val="bg1">
                <a:lumMod val="95000"/>
              </a:schemeClr>
            </a:solidFill>
            <a:ln w="19050" cmpd="sng">
              <a:solidFill>
                <a:schemeClr val="bg1">
                  <a:lumMod val="65000"/>
                </a:schemeClr>
              </a:solidFill>
            </a:ln>
            <a:effectLst>
              <a:outerShdw blurRad="180975" dist="88900" dir="2700000" algn="tl" rotWithShape="0">
                <a:prstClr val="black">
                  <a:alpha val="9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bwMode="auto">
            <a:xfrm>
              <a:off x="1776723" y="1847123"/>
              <a:ext cx="5610158" cy="6479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4000" b="1" dirty="0" smtClean="0">
                  <a:solidFill>
                    <a:schemeClr val="tx1"/>
                  </a:solidFill>
                  <a:latin typeface="Arial"/>
                  <a:cs typeface="Arial"/>
                </a:rPr>
                <a:t>singer</a:t>
              </a:r>
              <a:r>
                <a:rPr lang="en-US" sz="1800" b="1" dirty="0" smtClean="0">
                  <a:solidFill>
                    <a:schemeClr val="tx1"/>
                  </a:solidFill>
                  <a:latin typeface="Arial"/>
                  <a:cs typeface="Arial"/>
                </a:rPr>
                <a:t>              </a:t>
              </a:r>
              <a:r>
                <a:rPr lang="en-US" sz="4000" b="1" dirty="0" smtClean="0">
                  <a:solidFill>
                    <a:srgbClr val="308BFF"/>
                  </a:solidFill>
                  <a:latin typeface="Arial"/>
                  <a:cs typeface="Arial"/>
                </a:rPr>
                <a:t>sinner</a:t>
              </a:r>
              <a:endParaRPr lang="en-US" sz="4000" b="1" dirty="0">
                <a:solidFill>
                  <a:srgbClr val="308BFF"/>
                </a:solidFill>
                <a:latin typeface="Arial"/>
                <a:cs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4561" y="3017099"/>
              <a:ext cx="4514878" cy="2069172"/>
            </a:xfrm>
            <a:prstGeom prst="rect">
              <a:avLst/>
            </a:prstGeom>
          </p:spPr>
        </p:pic>
        <p:sp>
          <p:nvSpPr>
            <p:cNvPr id="8" name="Rounded Rectangle 7"/>
            <p:cNvSpPr/>
            <p:nvPr/>
          </p:nvSpPr>
          <p:spPr>
            <a:xfrm>
              <a:off x="2194382" y="979188"/>
              <a:ext cx="4755236" cy="587510"/>
            </a:xfrm>
            <a:prstGeom prst="roundRect">
              <a:avLst/>
            </a:prstGeom>
            <a:solidFill>
              <a:srgbClr val="941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Arial"/>
                  <a:cs typeface="Arial"/>
                </a:rPr>
                <a:t>Question 3</a:t>
              </a:r>
              <a:endParaRPr lang="en-US" sz="2800" b="1" dirty="0">
                <a:latin typeface="Arial"/>
                <a:cs typeface="Arial"/>
              </a:endParaRPr>
            </a:p>
          </p:txBody>
        </p:sp>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4561" y="2939957"/>
            <a:ext cx="4514877" cy="2069172"/>
          </a:xfrm>
          <a:prstGeom prst="rect">
            <a:avLst/>
          </a:prstGeom>
        </p:spPr>
      </p:pic>
    </p:spTree>
    <p:extLst>
      <p:ext uri="{BB962C8B-B14F-4D97-AF65-F5344CB8AC3E}">
        <p14:creationId xmlns:p14="http://schemas.microsoft.com/office/powerpoint/2010/main" val="2893066421"/>
      </p:ext>
    </p:extLst>
  </p:cSld>
  <p:clrMapOvr>
    <a:masterClrMapping/>
  </p:clrMapOvr>
  <mc:AlternateContent xmlns:mc="http://schemas.openxmlformats.org/markup-compatibility/2006" xmlns:p14="http://schemas.microsoft.com/office/powerpoint/2010/main">
    <mc:Choice Requires="p14">
      <p:transition>
        <p14:ferris dir="r"/>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4"/>
          <p:cNvSpPr>
            <a:spLocks noChangeArrowheads="1"/>
          </p:cNvSpPr>
          <p:nvPr/>
        </p:nvSpPr>
        <p:spPr bwMode="auto">
          <a:xfrm>
            <a:off x="685800" y="3009900"/>
            <a:ext cx="77724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r>
              <a:rPr lang="en-US" altLang="zh-CN" sz="3200" dirty="0" smtClean="0">
                <a:solidFill>
                  <a:srgbClr val="FFCC00"/>
                </a:solidFill>
                <a:ea typeface="宋体" pitchFamily="2" charset="-122"/>
              </a:rPr>
              <a:t>Gesture Ambiguity</a:t>
            </a:r>
            <a:endParaRPr lang="en-US" altLang="zh-CN" sz="3200" dirty="0">
              <a:solidFill>
                <a:srgbClr val="FFCC00"/>
              </a:solidFill>
              <a:ea typeface="宋体" pitchFamily="2" charset="-122"/>
            </a:endParaRPr>
          </a:p>
        </p:txBody>
      </p:sp>
    </p:spTree>
    <p:extLst>
      <p:ext uri="{BB962C8B-B14F-4D97-AF65-F5344CB8AC3E}">
        <p14:creationId xmlns:p14="http://schemas.microsoft.com/office/powerpoint/2010/main" val="163612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Language Model</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0" name="Picture 19" descr="ambiguous gesture.jpg"/>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72" t="-2" r="10172" b="18378"/>
          <a:stretch/>
        </p:blipFill>
        <p:spPr>
          <a:xfrm>
            <a:off x="2560113" y="1465812"/>
            <a:ext cx="4023775" cy="2238236"/>
          </a:xfrm>
          <a:prstGeom prst="rect">
            <a:avLst/>
          </a:prstGeom>
          <a:noFill/>
          <a:ln>
            <a:noFill/>
          </a:ln>
        </p:spPr>
      </p:pic>
      <p:cxnSp>
        <p:nvCxnSpPr>
          <p:cNvPr id="21" name="Straight Arrow Connector 20"/>
          <p:cNvCxnSpPr/>
          <p:nvPr/>
        </p:nvCxnSpPr>
        <p:spPr>
          <a:xfrm>
            <a:off x="6172199" y="5131743"/>
            <a:ext cx="417064" cy="0"/>
          </a:xfrm>
          <a:prstGeom prst="straightConnector1">
            <a:avLst/>
          </a:prstGeom>
          <a:ln w="38100" cmpd="sng">
            <a:solidFill>
              <a:schemeClr val="bg1">
                <a:lumMod val="8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172199" y="5421128"/>
            <a:ext cx="417064" cy="293692"/>
          </a:xfrm>
          <a:prstGeom prst="straightConnector1">
            <a:avLst/>
          </a:prstGeom>
          <a:ln w="38100" cmpd="sng">
            <a:solidFill>
              <a:schemeClr val="bg1">
                <a:lumMod val="8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6172199" y="4568329"/>
            <a:ext cx="369584" cy="269234"/>
          </a:xfrm>
          <a:prstGeom prst="straightConnector1">
            <a:avLst/>
          </a:prstGeom>
          <a:ln w="38100" cmpd="sng">
            <a:solidFill>
              <a:schemeClr val="bg1">
                <a:lumMod val="8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578958" y="4277308"/>
            <a:ext cx="698003" cy="400110"/>
          </a:xfrm>
          <a:prstGeom prst="rect">
            <a:avLst/>
          </a:prstGeom>
          <a:noFill/>
        </p:spPr>
        <p:txBody>
          <a:bodyPr wrap="none" rtlCol="0">
            <a:spAutoFit/>
          </a:bodyPr>
          <a:lstStyle/>
          <a:p>
            <a:r>
              <a:rPr lang="en-US" sz="2000" dirty="0" smtClean="0">
                <a:solidFill>
                  <a:schemeClr val="bg1">
                    <a:lumMod val="65000"/>
                  </a:schemeClr>
                </a:solidFill>
                <a:latin typeface="Arial"/>
                <a:cs typeface="Arial"/>
              </a:rPr>
              <a:t>22%</a:t>
            </a:r>
            <a:endParaRPr lang="en-US" sz="2000" dirty="0">
              <a:solidFill>
                <a:schemeClr val="bg1">
                  <a:lumMod val="65000"/>
                </a:schemeClr>
              </a:solidFill>
              <a:latin typeface="Arial"/>
              <a:cs typeface="Arial"/>
            </a:endParaRPr>
          </a:p>
        </p:txBody>
      </p:sp>
      <p:sp>
        <p:nvSpPr>
          <p:cNvPr id="36" name="TextBox 35"/>
          <p:cNvSpPr txBox="1"/>
          <p:nvPr/>
        </p:nvSpPr>
        <p:spPr>
          <a:xfrm>
            <a:off x="7578958" y="5569978"/>
            <a:ext cx="698003" cy="400110"/>
          </a:xfrm>
          <a:prstGeom prst="rect">
            <a:avLst/>
          </a:prstGeom>
          <a:noFill/>
        </p:spPr>
        <p:txBody>
          <a:bodyPr wrap="none" rtlCol="0">
            <a:spAutoFit/>
          </a:bodyPr>
          <a:lstStyle/>
          <a:p>
            <a:r>
              <a:rPr lang="en-US" sz="2000" dirty="0" smtClean="0">
                <a:solidFill>
                  <a:schemeClr val="bg1">
                    <a:lumMod val="65000"/>
                  </a:schemeClr>
                </a:solidFill>
                <a:latin typeface="Arial"/>
                <a:cs typeface="Arial"/>
              </a:rPr>
              <a:t>16%</a:t>
            </a:r>
            <a:endParaRPr lang="en-US" sz="2000" dirty="0">
              <a:solidFill>
                <a:schemeClr val="bg1">
                  <a:lumMod val="65000"/>
                </a:schemeClr>
              </a:solidFill>
              <a:latin typeface="Arial"/>
              <a:cs typeface="Arial"/>
            </a:endParaRPr>
          </a:p>
        </p:txBody>
      </p:sp>
      <p:sp>
        <p:nvSpPr>
          <p:cNvPr id="37" name="TextBox 36"/>
          <p:cNvSpPr txBox="1"/>
          <p:nvPr/>
        </p:nvSpPr>
        <p:spPr>
          <a:xfrm>
            <a:off x="7644243" y="4947568"/>
            <a:ext cx="69800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b="1" dirty="0" smtClean="0">
                <a:solidFill>
                  <a:schemeClr val="bg1">
                    <a:lumMod val="75000"/>
                  </a:schemeClr>
                </a:solidFill>
                <a:latin typeface="Arial"/>
                <a:cs typeface="Arial"/>
              </a:rPr>
              <a:t>31%</a:t>
            </a:r>
            <a:endParaRPr lang="en-US" sz="2000" b="1" dirty="0">
              <a:solidFill>
                <a:schemeClr val="bg1">
                  <a:lumMod val="75000"/>
                </a:schemeClr>
              </a:solidFill>
              <a:latin typeface="Arial"/>
              <a:cs typeface="Arial"/>
            </a:endParaRPr>
          </a:p>
        </p:txBody>
      </p:sp>
      <p:sp>
        <p:nvSpPr>
          <p:cNvPr id="49" name="Rounded Rectangle 48"/>
          <p:cNvSpPr/>
          <p:nvPr/>
        </p:nvSpPr>
        <p:spPr>
          <a:xfrm>
            <a:off x="685800" y="4860442"/>
            <a:ext cx="1231900" cy="512099"/>
          </a:xfrm>
          <a:prstGeom prst="roundRect">
            <a:avLst>
              <a:gd name="adj" fmla="val 50000"/>
            </a:avLst>
          </a:prstGeom>
          <a:solidFill>
            <a:srgbClr val="75D564">
              <a:alpha val="68000"/>
            </a:srgb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Consolas"/>
                <a:cs typeface="Consolas"/>
              </a:rPr>
              <a:t>actually</a:t>
            </a:r>
            <a:endParaRPr lang="en-US" sz="1600" dirty="0">
              <a:latin typeface="Consolas"/>
              <a:cs typeface="Consolas"/>
            </a:endParaRPr>
          </a:p>
        </p:txBody>
      </p:sp>
      <p:sp>
        <p:nvSpPr>
          <p:cNvPr id="52" name="Rounded Rectangle 51"/>
          <p:cNvSpPr/>
          <p:nvPr/>
        </p:nvSpPr>
        <p:spPr>
          <a:xfrm>
            <a:off x="6627895" y="4303765"/>
            <a:ext cx="915945" cy="380757"/>
          </a:xfrm>
          <a:prstGeom prst="roundRect">
            <a:avLst>
              <a:gd name="adj" fmla="val 50000"/>
            </a:avLst>
          </a:prstGeom>
          <a:solidFill>
            <a:schemeClr val="bg1">
              <a:lumMod val="50000"/>
            </a:schemeClr>
          </a:solidFill>
          <a:ln w="19050" cmpd="sng">
            <a:solidFill>
              <a:schemeClr val="tx1">
                <a:lumMod val="65000"/>
                <a:lumOff val="35000"/>
              </a:schemeClr>
            </a:solid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600" dirty="0">
                <a:latin typeface="Consolas"/>
                <a:cs typeface="Consolas"/>
              </a:rPr>
              <a:t>wee</a:t>
            </a:r>
          </a:p>
        </p:txBody>
      </p:sp>
      <p:sp>
        <p:nvSpPr>
          <p:cNvPr id="54" name="Rounded Rectangle 53"/>
          <p:cNvSpPr/>
          <p:nvPr/>
        </p:nvSpPr>
        <p:spPr>
          <a:xfrm>
            <a:off x="2730840" y="4860442"/>
            <a:ext cx="1231900" cy="512099"/>
          </a:xfrm>
          <a:prstGeom prst="roundRect">
            <a:avLst>
              <a:gd name="adj" fmla="val 50000"/>
            </a:avLst>
          </a:prstGeom>
          <a:solidFill>
            <a:srgbClr val="75D564">
              <a:alpha val="68000"/>
            </a:srgb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Consolas"/>
                <a:cs typeface="Consolas"/>
              </a:rPr>
              <a:t>works</a:t>
            </a:r>
            <a:endParaRPr lang="en-US" sz="1600" dirty="0">
              <a:latin typeface="Consolas"/>
              <a:cs typeface="Consolas"/>
            </a:endParaRPr>
          </a:p>
        </p:txBody>
      </p:sp>
      <p:sp>
        <p:nvSpPr>
          <p:cNvPr id="55" name="Rounded Rectangle 54"/>
          <p:cNvSpPr/>
          <p:nvPr/>
        </p:nvSpPr>
        <p:spPr>
          <a:xfrm>
            <a:off x="4775880" y="4860442"/>
            <a:ext cx="1231900" cy="512099"/>
          </a:xfrm>
          <a:prstGeom prst="roundRect">
            <a:avLst>
              <a:gd name="adj" fmla="val 50000"/>
            </a:avLst>
          </a:prstGeom>
          <a:solidFill>
            <a:srgbClr val="75D564">
              <a:alpha val="68000"/>
            </a:srgb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Consolas"/>
                <a:cs typeface="Consolas"/>
              </a:rPr>
              <a:t>pretty</a:t>
            </a:r>
            <a:endParaRPr lang="en-US" sz="1600" dirty="0">
              <a:latin typeface="Consolas"/>
              <a:cs typeface="Consolas"/>
            </a:endParaRPr>
          </a:p>
        </p:txBody>
      </p:sp>
      <p:sp>
        <p:nvSpPr>
          <p:cNvPr id="56" name="Rounded Rectangle 55"/>
          <p:cNvSpPr/>
          <p:nvPr/>
        </p:nvSpPr>
        <p:spPr>
          <a:xfrm>
            <a:off x="6627895" y="5579544"/>
            <a:ext cx="915945" cy="380757"/>
          </a:xfrm>
          <a:prstGeom prst="roundRect">
            <a:avLst>
              <a:gd name="adj" fmla="val 50000"/>
            </a:avLst>
          </a:prstGeom>
          <a:solidFill>
            <a:schemeClr val="bg1">
              <a:lumMod val="50000"/>
            </a:schemeClr>
          </a:solidFill>
          <a:ln w="19050" cmpd="sng">
            <a:solidFill>
              <a:schemeClr val="tx1">
                <a:lumMod val="65000"/>
                <a:lumOff val="35000"/>
              </a:schemeClr>
            </a:solid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600" dirty="0" smtClean="0">
                <a:latin typeface="Consolas"/>
                <a:cs typeface="Consolas"/>
              </a:rPr>
              <a:t>we</a:t>
            </a:r>
            <a:endParaRPr lang="en-US" sz="1600" dirty="0">
              <a:latin typeface="Consolas"/>
              <a:cs typeface="Consolas"/>
            </a:endParaRPr>
          </a:p>
        </p:txBody>
      </p:sp>
      <p:sp>
        <p:nvSpPr>
          <p:cNvPr id="57" name="Rounded Rectangle 56"/>
          <p:cNvSpPr/>
          <p:nvPr/>
        </p:nvSpPr>
        <p:spPr>
          <a:xfrm>
            <a:off x="6680815" y="4941364"/>
            <a:ext cx="915945" cy="380757"/>
          </a:xfrm>
          <a:prstGeom prst="roundRect">
            <a:avLst>
              <a:gd name="adj" fmla="val 50000"/>
            </a:avLst>
          </a:prstGeom>
          <a:solidFill>
            <a:schemeClr val="bg1">
              <a:lumMod val="65000"/>
            </a:schemeClr>
          </a:solidFill>
          <a:ln w="1905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1600" b="1" dirty="0">
                <a:latin typeface="Consolas"/>
                <a:cs typeface="Consolas"/>
              </a:rPr>
              <a:t>well</a:t>
            </a:r>
          </a:p>
        </p:txBody>
      </p:sp>
      <p:cxnSp>
        <p:nvCxnSpPr>
          <p:cNvPr id="58" name="Straight Arrow Connector 57"/>
          <p:cNvCxnSpPr/>
          <p:nvPr/>
        </p:nvCxnSpPr>
        <p:spPr>
          <a:xfrm>
            <a:off x="4191000" y="5131743"/>
            <a:ext cx="417064" cy="0"/>
          </a:xfrm>
          <a:prstGeom prst="straightConnector1">
            <a:avLst/>
          </a:prstGeom>
          <a:ln w="38100" cmpd="sng">
            <a:solidFill>
              <a:schemeClr val="bg1">
                <a:lumMod val="8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133600" y="5131743"/>
            <a:ext cx="417064" cy="0"/>
          </a:xfrm>
          <a:prstGeom prst="straightConnector1">
            <a:avLst/>
          </a:prstGeom>
          <a:ln w="38100" cmpd="sng">
            <a:solidFill>
              <a:schemeClr val="bg1">
                <a:lumMod val="8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179679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ontent Placeholder 3"/>
          <p:cNvGraphicFramePr>
            <a:graphicFrameLocks noGrp="1"/>
          </p:cNvGraphicFramePr>
          <p:nvPr>
            <p:ph idx="1"/>
            <p:extLst>
              <p:ext uri="{D42A27DB-BD31-4B8C-83A1-F6EECF244321}">
                <p14:modId xmlns:p14="http://schemas.microsoft.com/office/powerpoint/2010/main" val="3000866481"/>
              </p:ext>
            </p:extLst>
          </p:nvPr>
        </p:nvGraphicFramePr>
        <p:xfrm>
          <a:off x="1138637" y="1393055"/>
          <a:ext cx="6866729" cy="4348284"/>
        </p:xfrm>
        <a:graphic>
          <a:graphicData uri="http://schemas.openxmlformats.org/drawingml/2006/table">
            <a:tbl>
              <a:tblPr>
                <a:tableStyleId>{5C22544A-7EE6-4342-B048-85BDC9FD1C3A}</a:tableStyleId>
              </a:tblPr>
              <a:tblGrid>
                <a:gridCol w="1902106"/>
                <a:gridCol w="1849509"/>
                <a:gridCol w="1557557"/>
                <a:gridCol w="1557557"/>
              </a:tblGrid>
              <a:tr h="3200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79646"/>
                          </a:solidFill>
                          <a:effectLst/>
                          <a:uLnTx/>
                          <a:uFillTx/>
                          <a:latin typeface="Verdana"/>
                          <a:ea typeface="+mn-ea"/>
                          <a:cs typeface="Verdana"/>
                        </a:rPr>
                        <a:t>Type</a:t>
                      </a:r>
                      <a:endParaRPr lang="en-US" sz="1400" dirty="0">
                        <a:solidFill>
                          <a:srgbClr val="FFFFFF"/>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79646"/>
                          </a:solidFill>
                          <a:latin typeface="Verdana"/>
                          <a:cs typeface="Verdana"/>
                        </a:rPr>
                        <a:t>Examples</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79646"/>
                          </a:solidFill>
                          <a:latin typeface="Verdana"/>
                          <a:cs typeface="Verdana"/>
                        </a:rPr>
                        <a:t>% of Words</a:t>
                      </a:r>
                      <a:endParaRPr lang="en-US" sz="1770" dirty="0" smtClean="0">
                        <a:solidFill>
                          <a:srgbClr val="F79646"/>
                        </a:solidFill>
                        <a:latin typeface="Verdana"/>
                        <a:cs typeface="Verdana"/>
                      </a:endParaRP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70" dirty="0" smtClean="0">
                        <a:solidFill>
                          <a:srgbClr val="F79646"/>
                        </a:solidFill>
                        <a:latin typeface="Verdana"/>
                        <a:cs typeface="Verdana"/>
                      </a:endParaRP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320040">
                <a:tc vMerge="1">
                  <a:txBody>
                    <a:bodyPr/>
                    <a:lstStyle/>
                    <a:p>
                      <a:endParaRPr lang="en-US"/>
                    </a:p>
                  </a:txBody>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F79646"/>
                          </a:solidFill>
                          <a:latin typeface="Verdana"/>
                          <a:cs typeface="Verdana"/>
                        </a:rPr>
                        <a:t>by</a:t>
                      </a:r>
                      <a:r>
                        <a:rPr lang="en-US" sz="1400" baseline="0" dirty="0" smtClean="0">
                          <a:solidFill>
                            <a:srgbClr val="F79646"/>
                          </a:solidFill>
                          <a:latin typeface="Verdana"/>
                          <a:cs typeface="Verdana"/>
                        </a:rPr>
                        <a:t> </a:t>
                      </a:r>
                      <a:r>
                        <a:rPr lang="en-US" sz="1400" dirty="0" smtClean="0">
                          <a:solidFill>
                            <a:srgbClr val="F79646"/>
                          </a:solidFill>
                          <a:latin typeface="Verdana"/>
                          <a:cs typeface="Verdana"/>
                        </a:rPr>
                        <a:t>Count</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F79646"/>
                          </a:solidFill>
                          <a:latin typeface="Verdana"/>
                          <a:cs typeface="Verdana"/>
                        </a:rPr>
                        <a:t>by</a:t>
                      </a:r>
                      <a:r>
                        <a:rPr lang="en-US" sz="1400" baseline="0" dirty="0" smtClean="0">
                          <a:solidFill>
                            <a:srgbClr val="F79646"/>
                          </a:solidFill>
                          <a:latin typeface="Verdana"/>
                          <a:cs typeface="Verdana"/>
                        </a:rPr>
                        <a:t> </a:t>
                      </a:r>
                      <a:r>
                        <a:rPr lang="en-US" sz="1400" dirty="0" smtClean="0">
                          <a:solidFill>
                            <a:srgbClr val="F79646"/>
                          </a:solidFill>
                          <a:latin typeface="Verdana"/>
                          <a:cs typeface="Verdana"/>
                        </a:rPr>
                        <a:t>Frequency</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Identical</a:t>
                      </a:r>
                    </a:p>
                    <a:p>
                      <a:pPr algn="ctr"/>
                      <a:r>
                        <a:rPr lang="en-US" sz="1720" dirty="0" smtClean="0">
                          <a:solidFill>
                            <a:schemeClr val="tx1">
                              <a:lumMod val="50000"/>
                              <a:lumOff val="50000"/>
                            </a:schemeClr>
                          </a:solidFill>
                          <a:latin typeface="Verdana"/>
                          <a:cs typeface="Verdana"/>
                        </a:rPr>
                        <a:t>(Unavoidable)</a:t>
                      </a:r>
                      <a:endParaRPr lang="en-US" sz="1720" dirty="0">
                        <a:solidFill>
                          <a:schemeClr val="tx1">
                            <a:lumMod val="50000"/>
                            <a:lumOff val="50000"/>
                          </a:schemeClr>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smtClean="0">
                          <a:solidFill>
                            <a:srgbClr val="FFFFFF"/>
                          </a:solidFill>
                          <a:latin typeface="Arial"/>
                          <a:cs typeface="Arial"/>
                        </a:rPr>
                        <a:t>of</a:t>
                      </a:r>
                      <a:r>
                        <a:rPr lang="en-US" sz="2100" baseline="0" dirty="0" smtClean="0">
                          <a:solidFill>
                            <a:srgbClr val="FFFFFF"/>
                          </a:solidFill>
                          <a:latin typeface="Arial"/>
                          <a:cs typeface="Arial"/>
                        </a:rPr>
                        <a:t>    </a:t>
                      </a:r>
                      <a:r>
                        <a:rPr lang="en-US" sz="2100" baseline="0" dirty="0" smtClean="0">
                          <a:solidFill>
                            <a:srgbClr val="308BFF"/>
                          </a:solidFill>
                          <a:latin typeface="Arial"/>
                          <a:cs typeface="Arial"/>
                        </a:rPr>
                        <a:t>off</a:t>
                      </a:r>
                      <a:endParaRPr lang="en-US" sz="2100" dirty="0" smtClean="0">
                        <a:solidFill>
                          <a:srgbClr val="308BFF"/>
                        </a:solidFill>
                        <a:latin typeface="Arial"/>
                        <a:cs typeface="Arial"/>
                      </a:endParaRP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FF"/>
                          </a:solidFill>
                          <a:latin typeface="Verdana"/>
                          <a:cs typeface="Verdana"/>
                        </a:rPr>
                        <a:t>4.1%</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FF"/>
                          </a:solidFill>
                          <a:latin typeface="Verdana"/>
                          <a:cs typeface="Verdana"/>
                        </a:rPr>
                        <a:t>22.2%</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Identical</a:t>
                      </a:r>
                    </a:p>
                    <a:p>
                      <a:pPr algn="ctr"/>
                      <a:r>
                        <a:rPr lang="en-US" dirty="0" smtClean="0">
                          <a:solidFill>
                            <a:srgbClr val="7F7F7F"/>
                          </a:solidFill>
                          <a:latin typeface="Verdana"/>
                          <a:cs typeface="Verdana"/>
                        </a:rPr>
                        <a:t>(Avoidable)</a:t>
                      </a: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a:ea typeface="+mn-ea"/>
                          <a:cs typeface="Arial"/>
                        </a:rPr>
                        <a:t>pretty   </a:t>
                      </a:r>
                      <a:r>
                        <a:rPr kumimoji="0" lang="en-US" sz="2100" b="0" i="0" u="none" strike="noStrike" kern="1200" cap="none" spc="0" normalizeH="0" baseline="0" noProof="0" dirty="0" smtClean="0">
                          <a:ln>
                            <a:noFill/>
                          </a:ln>
                          <a:solidFill>
                            <a:srgbClr val="308BFF"/>
                          </a:solidFill>
                          <a:effectLst/>
                          <a:uLnTx/>
                          <a:uFillTx/>
                          <a:latin typeface="Arial"/>
                          <a:ea typeface="+mn-ea"/>
                          <a:cs typeface="Arial"/>
                        </a:rPr>
                        <a:t>prey</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2.3%</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5.7%</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Similar</a:t>
                      </a:r>
                    </a:p>
                    <a:p>
                      <a:pPr algn="ctr"/>
                      <a:r>
                        <a:rPr lang="en-US" dirty="0" smtClean="0">
                          <a:solidFill>
                            <a:schemeClr val="tx1">
                              <a:lumMod val="50000"/>
                              <a:lumOff val="50000"/>
                            </a:schemeClr>
                          </a:solidFill>
                          <a:latin typeface="Verdana"/>
                          <a:cs typeface="Verdana"/>
                        </a:rPr>
                        <a:t>(Avoidable)</a:t>
                      </a:r>
                      <a:endParaRPr lang="en-US" dirty="0">
                        <a:solidFill>
                          <a:schemeClr val="tx1">
                            <a:lumMod val="50000"/>
                            <a:lumOff val="50000"/>
                          </a:schemeClr>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a:ea typeface="+mn-ea"/>
                          <a:cs typeface="Arial"/>
                        </a:rPr>
                        <a:t>singer  </a:t>
                      </a:r>
                      <a:r>
                        <a:rPr kumimoji="0" lang="en-US" sz="2100" b="0" i="0" u="none" strike="noStrike" kern="1200" cap="none" spc="0" normalizeH="0" baseline="0" noProof="0" dirty="0" smtClean="0">
                          <a:ln>
                            <a:noFill/>
                          </a:ln>
                          <a:solidFill>
                            <a:srgbClr val="308BFF"/>
                          </a:solidFill>
                          <a:effectLst/>
                          <a:uLnTx/>
                          <a:uFillTx/>
                          <a:latin typeface="Arial"/>
                          <a:ea typeface="+mn-ea"/>
                          <a:cs typeface="Arial"/>
                        </a:rPr>
                        <a:t>sinner</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77.8%</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69.0%</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Types of Ambiguity</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p:cNvSpPr/>
          <p:nvPr/>
        </p:nvSpPr>
        <p:spPr>
          <a:xfrm>
            <a:off x="3067155" y="2238963"/>
            <a:ext cx="1664770"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15723" y="2238963"/>
            <a:ext cx="185866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029200" y="2238963"/>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29400" y="2238963"/>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067155" y="3429000"/>
            <a:ext cx="1664770"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066799" y="3429000"/>
            <a:ext cx="1821543"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029200" y="34290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29400" y="34290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067154" y="4648200"/>
            <a:ext cx="1807776"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066800" y="4648200"/>
            <a:ext cx="1664770"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029200" y="46482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29400" y="46482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52914" y="1692026"/>
            <a:ext cx="5257776" cy="4377058"/>
            <a:chOff x="1776723" y="640927"/>
            <a:chExt cx="5610158" cy="4670410"/>
          </a:xfrm>
          <a:effectLst>
            <a:glow rad="292100">
              <a:schemeClr val="tx1">
                <a:alpha val="75000"/>
              </a:schemeClr>
            </a:glow>
          </a:effectLst>
        </p:grpSpPr>
        <p:grpSp>
          <p:nvGrpSpPr>
            <p:cNvPr id="13" name="Group 12"/>
            <p:cNvGrpSpPr/>
            <p:nvPr/>
          </p:nvGrpSpPr>
          <p:grpSpPr>
            <a:xfrm>
              <a:off x="1776723" y="640927"/>
              <a:ext cx="5610158" cy="4670410"/>
              <a:chOff x="1776723" y="718069"/>
              <a:chExt cx="5610158" cy="4670413"/>
            </a:xfrm>
          </p:grpSpPr>
          <p:sp>
            <p:nvSpPr>
              <p:cNvPr id="14" name="Rectangle 13"/>
              <p:cNvSpPr/>
              <p:nvPr/>
            </p:nvSpPr>
            <p:spPr>
              <a:xfrm>
                <a:off x="1856102" y="718069"/>
                <a:ext cx="5431798" cy="4670413"/>
              </a:xfrm>
              <a:prstGeom prst="rect">
                <a:avLst/>
              </a:prstGeom>
              <a:solidFill>
                <a:schemeClr val="bg1">
                  <a:lumMod val="95000"/>
                </a:schemeClr>
              </a:solidFill>
              <a:ln w="19050" cmpd="sng">
                <a:solidFill>
                  <a:schemeClr val="bg1">
                    <a:lumMod val="65000"/>
                  </a:schemeClr>
                </a:solidFill>
              </a:ln>
              <a:effectLst>
                <a:glow rad="508000">
                  <a:schemeClr val="tx1">
                    <a:alpha val="75000"/>
                  </a:schemeClr>
                </a:glow>
                <a:outerShdw blurRad="180975" dist="88900" dir="2700000" algn="tl" rotWithShape="0">
                  <a:prstClr val="black">
                    <a:alpha val="9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bwMode="auto">
              <a:xfrm>
                <a:off x="1776723" y="1847123"/>
                <a:ext cx="5610158" cy="647977"/>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4000" b="1" dirty="0" smtClean="0">
                    <a:ln>
                      <a:solidFill>
                        <a:schemeClr val="tx1"/>
                      </a:solidFill>
                    </a:ln>
                    <a:solidFill>
                      <a:schemeClr val="tx1"/>
                    </a:solidFill>
                    <a:latin typeface="Arial"/>
                    <a:cs typeface="Arial"/>
                  </a:rPr>
                  <a:t>of</a:t>
                </a:r>
                <a:r>
                  <a:rPr lang="en-US" sz="4000" b="1" dirty="0" smtClean="0">
                    <a:solidFill>
                      <a:schemeClr val="tx1"/>
                    </a:solidFill>
                    <a:latin typeface="Arial"/>
                    <a:cs typeface="Arial"/>
                  </a:rPr>
                  <a:t>			</a:t>
                </a:r>
                <a:r>
                  <a:rPr lang="en-US" sz="4000" b="1" dirty="0" smtClean="0">
                    <a:solidFill>
                      <a:srgbClr val="308BFF"/>
                    </a:solidFill>
                    <a:latin typeface="Arial"/>
                    <a:cs typeface="Arial"/>
                  </a:rPr>
                  <a:t>off</a:t>
                </a:r>
                <a:endParaRPr lang="en-US" sz="4000" b="1" dirty="0">
                  <a:solidFill>
                    <a:srgbClr val="308BFF"/>
                  </a:solidFill>
                  <a:latin typeface="Arial"/>
                  <a:cs typeface="Arial"/>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4561" y="3017099"/>
                <a:ext cx="4514878" cy="2069172"/>
              </a:xfrm>
              <a:prstGeom prst="rect">
                <a:avLst/>
              </a:prstGeom>
            </p:spPr>
          </p:pic>
          <p:sp>
            <p:nvSpPr>
              <p:cNvPr id="17" name="Rounded Rectangle 16"/>
              <p:cNvSpPr/>
              <p:nvPr/>
            </p:nvSpPr>
            <p:spPr>
              <a:xfrm>
                <a:off x="2194382" y="979188"/>
                <a:ext cx="4755236" cy="587510"/>
              </a:xfrm>
              <a:prstGeom prst="roundRect">
                <a:avLst/>
              </a:prstGeom>
              <a:solidFill>
                <a:srgbClr val="941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Arial"/>
                    <a:cs typeface="Arial"/>
                  </a:rPr>
                  <a:t>Question 1</a:t>
                </a:r>
                <a:endParaRPr lang="en-US" sz="2800" b="1" dirty="0">
                  <a:latin typeface="Arial"/>
                  <a:cs typeface="Arial"/>
                </a:endParaRPr>
              </a:p>
            </p:txBody>
          </p:sp>
        </p:gr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4561" y="2939956"/>
              <a:ext cx="4514877" cy="2069170"/>
            </a:xfrm>
            <a:prstGeom prst="rect">
              <a:avLst/>
            </a:prstGeom>
          </p:spPr>
        </p:pic>
      </p:grpSp>
      <p:sp>
        <p:nvSpPr>
          <p:cNvPr id="25" name="Content Placeholder 2"/>
          <p:cNvSpPr txBox="1">
            <a:spLocks/>
          </p:cNvSpPr>
          <p:nvPr/>
        </p:nvSpPr>
        <p:spPr bwMode="auto">
          <a:xfrm>
            <a:off x="1952914" y="2751171"/>
            <a:ext cx="5257776" cy="607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4000" b="1" dirty="0" smtClean="0">
                <a:solidFill>
                  <a:schemeClr val="tx1"/>
                </a:solidFill>
                <a:latin typeface="Arial"/>
                <a:cs typeface="Arial"/>
              </a:rPr>
              <a:t>of			</a:t>
            </a:r>
            <a:r>
              <a:rPr lang="en-US" sz="4000" b="1" dirty="0" smtClean="0">
                <a:solidFill>
                  <a:srgbClr val="308BFF"/>
                </a:solidFill>
                <a:latin typeface="Arial"/>
                <a:cs typeface="Arial"/>
              </a:rPr>
              <a:t>of</a:t>
            </a:r>
            <a:r>
              <a:rPr lang="en-US" sz="4000" b="1" u="sng" dirty="0" smtClean="0">
                <a:solidFill>
                  <a:srgbClr val="FF0000"/>
                </a:solidFill>
                <a:latin typeface="Arial"/>
                <a:cs typeface="Arial"/>
              </a:rPr>
              <a:t>f</a:t>
            </a:r>
            <a:endParaRPr lang="en-US" sz="4000" b="1" u="sng" dirty="0">
              <a:solidFill>
                <a:srgbClr val="FF0000"/>
              </a:solidFill>
              <a:latin typeface="Arial"/>
              <a:cs typeface="Arial"/>
            </a:endParaRPr>
          </a:p>
        </p:txBody>
      </p:sp>
    </p:spTree>
    <p:extLst>
      <p:ext uri="{BB962C8B-B14F-4D97-AF65-F5344CB8AC3E}">
        <p14:creationId xmlns:p14="http://schemas.microsoft.com/office/powerpoint/2010/main" val="6692574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25"/>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25" grpId="0"/>
      <p:bldP spid="2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3"/>
          <p:cNvGraphicFramePr>
            <a:graphicFrameLocks/>
          </p:cNvGraphicFramePr>
          <p:nvPr>
            <p:extLst>
              <p:ext uri="{D42A27DB-BD31-4B8C-83A1-F6EECF244321}">
                <p14:modId xmlns:p14="http://schemas.microsoft.com/office/powerpoint/2010/main" val="1617634607"/>
              </p:ext>
            </p:extLst>
          </p:nvPr>
        </p:nvGraphicFramePr>
        <p:xfrm>
          <a:off x="1138637" y="1393055"/>
          <a:ext cx="6866729" cy="4348284"/>
        </p:xfrm>
        <a:graphic>
          <a:graphicData uri="http://schemas.openxmlformats.org/drawingml/2006/table">
            <a:tbl>
              <a:tblPr>
                <a:tableStyleId>{5C22544A-7EE6-4342-B048-85BDC9FD1C3A}</a:tableStyleId>
              </a:tblPr>
              <a:tblGrid>
                <a:gridCol w="1902106"/>
                <a:gridCol w="1849509"/>
                <a:gridCol w="1557557"/>
                <a:gridCol w="1557557"/>
              </a:tblGrid>
              <a:tr h="3200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79646"/>
                          </a:solidFill>
                          <a:effectLst/>
                          <a:uLnTx/>
                          <a:uFillTx/>
                          <a:latin typeface="Verdana"/>
                          <a:ea typeface="+mn-ea"/>
                          <a:cs typeface="Verdana"/>
                        </a:rPr>
                        <a:t>Type</a:t>
                      </a:r>
                      <a:endParaRPr lang="en-US" sz="1400" dirty="0">
                        <a:solidFill>
                          <a:srgbClr val="FFFFFF"/>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79646"/>
                          </a:solidFill>
                          <a:latin typeface="Verdana"/>
                          <a:cs typeface="Verdana"/>
                        </a:rPr>
                        <a:t>Examples</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79646"/>
                          </a:solidFill>
                          <a:latin typeface="Verdana"/>
                          <a:cs typeface="Verdana"/>
                        </a:rPr>
                        <a:t>% of Words</a:t>
                      </a:r>
                      <a:endParaRPr lang="en-US" sz="1770" dirty="0" smtClean="0">
                        <a:solidFill>
                          <a:srgbClr val="F79646"/>
                        </a:solidFill>
                        <a:latin typeface="Verdana"/>
                        <a:cs typeface="Verdana"/>
                      </a:endParaRP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70" dirty="0" smtClean="0">
                        <a:solidFill>
                          <a:srgbClr val="F79646"/>
                        </a:solidFill>
                        <a:latin typeface="Verdana"/>
                        <a:cs typeface="Verdana"/>
                      </a:endParaRP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320040">
                <a:tc vMerge="1">
                  <a:txBody>
                    <a:bodyPr/>
                    <a:lstStyle/>
                    <a:p>
                      <a:endParaRPr lang="en-US"/>
                    </a:p>
                  </a:txBody>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F79646"/>
                          </a:solidFill>
                          <a:latin typeface="Verdana"/>
                          <a:cs typeface="Verdana"/>
                        </a:rPr>
                        <a:t>by</a:t>
                      </a:r>
                      <a:r>
                        <a:rPr lang="en-US" sz="1400" baseline="0" dirty="0" smtClean="0">
                          <a:solidFill>
                            <a:srgbClr val="F79646"/>
                          </a:solidFill>
                          <a:latin typeface="Verdana"/>
                          <a:cs typeface="Verdana"/>
                        </a:rPr>
                        <a:t> </a:t>
                      </a:r>
                      <a:r>
                        <a:rPr lang="en-US" sz="1400" dirty="0" smtClean="0">
                          <a:solidFill>
                            <a:srgbClr val="F79646"/>
                          </a:solidFill>
                          <a:latin typeface="Verdana"/>
                          <a:cs typeface="Verdana"/>
                        </a:rPr>
                        <a:t>Count</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F79646"/>
                          </a:solidFill>
                          <a:latin typeface="Verdana"/>
                          <a:cs typeface="Verdana"/>
                        </a:rPr>
                        <a:t>by</a:t>
                      </a:r>
                      <a:r>
                        <a:rPr lang="en-US" sz="1400" baseline="0" dirty="0" smtClean="0">
                          <a:solidFill>
                            <a:srgbClr val="F79646"/>
                          </a:solidFill>
                          <a:latin typeface="Verdana"/>
                          <a:cs typeface="Verdana"/>
                        </a:rPr>
                        <a:t> </a:t>
                      </a:r>
                      <a:r>
                        <a:rPr lang="en-US" sz="1400" dirty="0" smtClean="0">
                          <a:solidFill>
                            <a:srgbClr val="F79646"/>
                          </a:solidFill>
                          <a:latin typeface="Verdana"/>
                          <a:cs typeface="Verdana"/>
                        </a:rPr>
                        <a:t>Frequency</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Identical</a:t>
                      </a:r>
                    </a:p>
                    <a:p>
                      <a:pPr algn="ctr"/>
                      <a:r>
                        <a:rPr lang="en-US" sz="1720" dirty="0" smtClean="0">
                          <a:solidFill>
                            <a:schemeClr val="tx1">
                              <a:lumMod val="50000"/>
                              <a:lumOff val="50000"/>
                            </a:schemeClr>
                          </a:solidFill>
                          <a:latin typeface="Verdana"/>
                          <a:cs typeface="Verdana"/>
                        </a:rPr>
                        <a:t>(Unavoidable)</a:t>
                      </a:r>
                      <a:endParaRPr lang="en-US" sz="1720" dirty="0">
                        <a:solidFill>
                          <a:schemeClr val="tx1">
                            <a:lumMod val="50000"/>
                            <a:lumOff val="50000"/>
                          </a:schemeClr>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smtClean="0">
                          <a:solidFill>
                            <a:srgbClr val="FFFFFF"/>
                          </a:solidFill>
                          <a:latin typeface="Arial"/>
                          <a:cs typeface="Arial"/>
                        </a:rPr>
                        <a:t>of</a:t>
                      </a:r>
                      <a:r>
                        <a:rPr lang="en-US" sz="2100" baseline="0" dirty="0" smtClean="0">
                          <a:solidFill>
                            <a:srgbClr val="FFFFFF"/>
                          </a:solidFill>
                          <a:latin typeface="Arial"/>
                          <a:cs typeface="Arial"/>
                        </a:rPr>
                        <a:t>    </a:t>
                      </a:r>
                      <a:r>
                        <a:rPr lang="en-US" sz="2100" baseline="0" dirty="0" smtClean="0">
                          <a:solidFill>
                            <a:srgbClr val="308BFF"/>
                          </a:solidFill>
                          <a:latin typeface="Arial"/>
                          <a:cs typeface="Arial"/>
                        </a:rPr>
                        <a:t>off</a:t>
                      </a:r>
                      <a:endParaRPr lang="en-US" sz="2100" dirty="0" smtClean="0">
                        <a:solidFill>
                          <a:srgbClr val="308BFF"/>
                        </a:solidFill>
                        <a:latin typeface="Arial"/>
                        <a:cs typeface="Arial"/>
                      </a:endParaRP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FF"/>
                          </a:solidFill>
                          <a:latin typeface="Verdana"/>
                          <a:cs typeface="Verdana"/>
                        </a:rPr>
                        <a:t>4.1%</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FF"/>
                          </a:solidFill>
                          <a:latin typeface="Verdana"/>
                          <a:cs typeface="Verdana"/>
                        </a:rPr>
                        <a:t>22.2%</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Identical</a:t>
                      </a:r>
                    </a:p>
                    <a:p>
                      <a:pPr algn="ctr"/>
                      <a:r>
                        <a:rPr lang="en-US" dirty="0" smtClean="0">
                          <a:solidFill>
                            <a:srgbClr val="7F7F7F"/>
                          </a:solidFill>
                          <a:latin typeface="Verdana"/>
                          <a:cs typeface="Verdana"/>
                        </a:rPr>
                        <a:t>(Avoidable)</a:t>
                      </a: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a:ea typeface="+mn-ea"/>
                          <a:cs typeface="Arial"/>
                        </a:rPr>
                        <a:t>pretty   </a:t>
                      </a:r>
                      <a:r>
                        <a:rPr kumimoji="0" lang="en-US" sz="2100" b="0" i="0" u="none" strike="noStrike" kern="1200" cap="none" spc="0" normalizeH="0" baseline="0" noProof="0" dirty="0" smtClean="0">
                          <a:ln>
                            <a:noFill/>
                          </a:ln>
                          <a:solidFill>
                            <a:srgbClr val="308BFF"/>
                          </a:solidFill>
                          <a:effectLst/>
                          <a:uLnTx/>
                          <a:uFillTx/>
                          <a:latin typeface="Arial"/>
                          <a:ea typeface="+mn-ea"/>
                          <a:cs typeface="Arial"/>
                        </a:rPr>
                        <a:t>prey</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2.3%</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5.7%</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Similar</a:t>
                      </a:r>
                    </a:p>
                    <a:p>
                      <a:pPr algn="ctr"/>
                      <a:r>
                        <a:rPr lang="en-US" dirty="0" smtClean="0">
                          <a:solidFill>
                            <a:schemeClr val="tx1">
                              <a:lumMod val="50000"/>
                              <a:lumOff val="50000"/>
                            </a:schemeClr>
                          </a:solidFill>
                          <a:latin typeface="Verdana"/>
                          <a:cs typeface="Verdana"/>
                        </a:rPr>
                        <a:t>(Avoidable)</a:t>
                      </a:r>
                      <a:endParaRPr lang="en-US" dirty="0">
                        <a:solidFill>
                          <a:schemeClr val="tx1">
                            <a:lumMod val="50000"/>
                            <a:lumOff val="50000"/>
                          </a:schemeClr>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a:ea typeface="+mn-ea"/>
                          <a:cs typeface="Arial"/>
                        </a:rPr>
                        <a:t>singer  </a:t>
                      </a:r>
                      <a:r>
                        <a:rPr kumimoji="0" lang="en-US" sz="2100" b="0" i="0" u="none" strike="noStrike" kern="1200" cap="none" spc="0" normalizeH="0" baseline="0" noProof="0" dirty="0" smtClean="0">
                          <a:ln>
                            <a:noFill/>
                          </a:ln>
                          <a:solidFill>
                            <a:srgbClr val="308BFF"/>
                          </a:solidFill>
                          <a:effectLst/>
                          <a:uLnTx/>
                          <a:uFillTx/>
                          <a:latin typeface="Arial"/>
                          <a:ea typeface="+mn-ea"/>
                          <a:cs typeface="Arial"/>
                        </a:rPr>
                        <a:t>sinner</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77.8%</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69.0%</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Types of Ambiguity</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10"/>
          <p:cNvSpPr/>
          <p:nvPr/>
        </p:nvSpPr>
        <p:spPr>
          <a:xfrm>
            <a:off x="5029200" y="34290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29400" y="34290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067155" y="4648200"/>
            <a:ext cx="1737074"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066800" y="4648200"/>
            <a:ext cx="1664770"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029200" y="46482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29400" y="46482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2026576" y="1692026"/>
            <a:ext cx="5090619" cy="4377058"/>
            <a:chOff x="2027307" y="1690721"/>
            <a:chExt cx="5090619" cy="4377058"/>
          </a:xfrm>
        </p:grpSpPr>
        <p:grpSp>
          <p:nvGrpSpPr>
            <p:cNvPr id="5" name="Group 4"/>
            <p:cNvGrpSpPr/>
            <p:nvPr/>
          </p:nvGrpSpPr>
          <p:grpSpPr>
            <a:xfrm>
              <a:off x="2027307" y="1690721"/>
              <a:ext cx="5090619" cy="4377058"/>
              <a:chOff x="2027307" y="1690721"/>
              <a:chExt cx="5090619" cy="4377058"/>
            </a:xfrm>
          </p:grpSpPr>
          <p:grpSp>
            <p:nvGrpSpPr>
              <p:cNvPr id="13" name="Group 12"/>
              <p:cNvGrpSpPr/>
              <p:nvPr/>
            </p:nvGrpSpPr>
            <p:grpSpPr>
              <a:xfrm>
                <a:off x="2027307" y="1690721"/>
                <a:ext cx="5090619" cy="4377058"/>
                <a:chOff x="1856102" y="718069"/>
                <a:chExt cx="5431798" cy="4670413"/>
              </a:xfrm>
            </p:grpSpPr>
            <p:sp>
              <p:nvSpPr>
                <p:cNvPr id="14" name="Rectangle 13"/>
                <p:cNvSpPr/>
                <p:nvPr/>
              </p:nvSpPr>
              <p:spPr>
                <a:xfrm>
                  <a:off x="1856102" y="718069"/>
                  <a:ext cx="5431798" cy="4670413"/>
                </a:xfrm>
                <a:prstGeom prst="rect">
                  <a:avLst/>
                </a:prstGeom>
                <a:solidFill>
                  <a:schemeClr val="bg1">
                    <a:lumMod val="95000"/>
                  </a:schemeClr>
                </a:solidFill>
                <a:ln w="19050" cmpd="sng">
                  <a:solidFill>
                    <a:schemeClr val="bg1">
                      <a:lumMod val="65000"/>
                    </a:schemeClr>
                  </a:solidFill>
                </a:ln>
                <a:effectLst>
                  <a:glow rad="508000">
                    <a:schemeClr val="tx1">
                      <a:alpha val="75000"/>
                    </a:schemeClr>
                  </a:glow>
                  <a:outerShdw blurRad="180975" dist="88900" dir="2700000" algn="tl" rotWithShape="0">
                    <a:prstClr val="black">
                      <a:alpha val="9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2194382" y="979188"/>
                  <a:ext cx="4755236" cy="587510"/>
                </a:xfrm>
                <a:prstGeom prst="roundRect">
                  <a:avLst/>
                </a:prstGeom>
                <a:solidFill>
                  <a:srgbClr val="941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Arial"/>
                      <a:cs typeface="Arial"/>
                    </a:rPr>
                    <a:t>Question 2</a:t>
                  </a:r>
                  <a:endParaRPr lang="en-US" sz="2800" b="1" dirty="0">
                    <a:latin typeface="Arial"/>
                    <a:cs typeface="Arial"/>
                  </a:endParaRPr>
                </a:p>
              </p:txBody>
            </p:sp>
          </p:grpSp>
          <p:sp>
            <p:nvSpPr>
              <p:cNvPr id="25" name="Content Placeholder 2"/>
              <p:cNvSpPr txBox="1">
                <a:spLocks/>
              </p:cNvSpPr>
              <p:nvPr/>
            </p:nvSpPr>
            <p:spPr bwMode="auto">
              <a:xfrm>
                <a:off x="2045678" y="2781023"/>
                <a:ext cx="5072248" cy="6479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4000" b="1" dirty="0" smtClean="0">
                    <a:solidFill>
                      <a:schemeClr val="tx1"/>
                    </a:solidFill>
                    <a:latin typeface="Arial"/>
                    <a:cs typeface="Arial"/>
                  </a:rPr>
                  <a:t>pre</a:t>
                </a:r>
                <a:r>
                  <a:rPr lang="en-US" sz="4000" b="1" dirty="0">
                    <a:solidFill>
                      <a:schemeClr val="tx1"/>
                    </a:solidFill>
                    <a:latin typeface="Arial"/>
                    <a:cs typeface="Arial"/>
                  </a:rPr>
                  <a:t>tt</a:t>
                </a:r>
                <a:r>
                  <a:rPr lang="en-US" sz="4000" b="1" dirty="0" smtClean="0">
                    <a:solidFill>
                      <a:schemeClr val="tx1"/>
                    </a:solidFill>
                    <a:latin typeface="Arial"/>
                    <a:cs typeface="Arial"/>
                  </a:rPr>
                  <a:t>y		</a:t>
                </a:r>
                <a:r>
                  <a:rPr lang="en-US" sz="4000" b="1" dirty="0" smtClean="0">
                    <a:solidFill>
                      <a:srgbClr val="308BFF"/>
                    </a:solidFill>
                    <a:latin typeface="Arial"/>
                    <a:cs typeface="Arial"/>
                  </a:rPr>
                  <a:t>prey</a:t>
                </a:r>
                <a:endParaRPr lang="en-US" sz="4000" b="1" dirty="0">
                  <a:solidFill>
                    <a:srgbClr val="308BFF"/>
                  </a:solidFill>
                  <a:latin typeface="Arial"/>
                  <a:cs typeface="Arial"/>
                </a:endParaRPr>
              </a:p>
            </p:txBody>
          </p:sp>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6970" y="3845346"/>
              <a:ext cx="4231290" cy="1939204"/>
            </a:xfrm>
            <a:prstGeom prst="rect">
              <a:avLst/>
            </a:prstGeom>
          </p:spPr>
        </p:pic>
      </p:grpSp>
      <p:sp>
        <p:nvSpPr>
          <p:cNvPr id="19" name="Content Placeholder 2"/>
          <p:cNvSpPr txBox="1">
            <a:spLocks/>
          </p:cNvSpPr>
          <p:nvPr/>
        </p:nvSpPr>
        <p:spPr bwMode="auto">
          <a:xfrm>
            <a:off x="2044947" y="2781691"/>
            <a:ext cx="5072248" cy="6479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4000" b="1" dirty="0" smtClean="0">
                <a:solidFill>
                  <a:schemeClr val="tx1"/>
                </a:solidFill>
                <a:latin typeface="Arial"/>
                <a:cs typeface="Arial"/>
              </a:rPr>
              <a:t>pre</a:t>
            </a:r>
            <a:r>
              <a:rPr lang="en-US" sz="4000" b="1" u="sng" dirty="0" smtClean="0">
                <a:solidFill>
                  <a:srgbClr val="FF0000"/>
                </a:solidFill>
                <a:latin typeface="Arial"/>
                <a:cs typeface="Arial"/>
              </a:rPr>
              <a:t>tt</a:t>
            </a:r>
            <a:r>
              <a:rPr lang="en-US" sz="4000" b="1" dirty="0" smtClean="0">
                <a:solidFill>
                  <a:schemeClr val="tx1"/>
                </a:solidFill>
                <a:latin typeface="Arial"/>
                <a:cs typeface="Arial"/>
              </a:rPr>
              <a:t>y		</a:t>
            </a:r>
            <a:r>
              <a:rPr lang="en-US" sz="4000" b="1" dirty="0" smtClean="0">
                <a:solidFill>
                  <a:srgbClr val="308BFF"/>
                </a:solidFill>
                <a:latin typeface="Arial"/>
                <a:cs typeface="Arial"/>
              </a:rPr>
              <a:t>prey</a:t>
            </a:r>
            <a:endParaRPr lang="en-US" sz="4000" b="1" dirty="0">
              <a:solidFill>
                <a:srgbClr val="308BFF"/>
              </a:solidFill>
              <a:latin typeface="Arial"/>
              <a:cs typeface="Arial"/>
            </a:endParaRPr>
          </a:p>
        </p:txBody>
      </p:sp>
    </p:spTree>
    <p:extLst>
      <p:ext uri="{BB962C8B-B14F-4D97-AF65-F5344CB8AC3E}">
        <p14:creationId xmlns:p14="http://schemas.microsoft.com/office/powerpoint/2010/main" val="15929987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20"/>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1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p:bldP spid="1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36688402"/>
              </p:ext>
            </p:extLst>
          </p:nvPr>
        </p:nvGraphicFramePr>
        <p:xfrm>
          <a:off x="1138637" y="1393055"/>
          <a:ext cx="6866729" cy="4348284"/>
        </p:xfrm>
        <a:graphic>
          <a:graphicData uri="http://schemas.openxmlformats.org/drawingml/2006/table">
            <a:tbl>
              <a:tblPr>
                <a:tableStyleId>{5C22544A-7EE6-4342-B048-85BDC9FD1C3A}</a:tableStyleId>
              </a:tblPr>
              <a:tblGrid>
                <a:gridCol w="1902106"/>
                <a:gridCol w="1849509"/>
                <a:gridCol w="1557557"/>
                <a:gridCol w="1557557"/>
              </a:tblGrid>
              <a:tr h="3200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79646"/>
                          </a:solidFill>
                          <a:effectLst/>
                          <a:uLnTx/>
                          <a:uFillTx/>
                          <a:latin typeface="Verdana"/>
                          <a:ea typeface="+mn-ea"/>
                          <a:cs typeface="Verdana"/>
                        </a:rPr>
                        <a:t>Type</a:t>
                      </a:r>
                      <a:endParaRPr lang="en-US" sz="1400" dirty="0">
                        <a:solidFill>
                          <a:srgbClr val="FFFFFF"/>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79646"/>
                          </a:solidFill>
                          <a:latin typeface="Verdana"/>
                          <a:cs typeface="Verdana"/>
                        </a:rPr>
                        <a:t>Examples</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79646"/>
                          </a:solidFill>
                          <a:latin typeface="Verdana"/>
                          <a:cs typeface="Verdana"/>
                        </a:rPr>
                        <a:t>% of Words</a:t>
                      </a:r>
                      <a:endParaRPr lang="en-US" sz="1770" dirty="0" smtClean="0">
                        <a:solidFill>
                          <a:srgbClr val="F79646"/>
                        </a:solidFill>
                        <a:latin typeface="Verdana"/>
                        <a:cs typeface="Verdana"/>
                      </a:endParaRP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70" dirty="0" smtClean="0">
                        <a:solidFill>
                          <a:srgbClr val="F79646"/>
                        </a:solidFill>
                        <a:latin typeface="Verdana"/>
                        <a:cs typeface="Verdana"/>
                      </a:endParaRP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320040">
                <a:tc vMerge="1">
                  <a:txBody>
                    <a:bodyPr/>
                    <a:lstStyle/>
                    <a:p>
                      <a:endParaRPr lang="en-US"/>
                    </a:p>
                  </a:txBody>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F79646"/>
                          </a:solidFill>
                          <a:latin typeface="Verdana"/>
                          <a:cs typeface="Verdana"/>
                        </a:rPr>
                        <a:t>by</a:t>
                      </a:r>
                      <a:r>
                        <a:rPr lang="en-US" sz="1400" baseline="0" dirty="0" smtClean="0">
                          <a:solidFill>
                            <a:srgbClr val="F79646"/>
                          </a:solidFill>
                          <a:latin typeface="Verdana"/>
                          <a:cs typeface="Verdana"/>
                        </a:rPr>
                        <a:t> </a:t>
                      </a:r>
                      <a:r>
                        <a:rPr lang="en-US" sz="1400" dirty="0" smtClean="0">
                          <a:solidFill>
                            <a:srgbClr val="F79646"/>
                          </a:solidFill>
                          <a:latin typeface="Verdana"/>
                          <a:cs typeface="Verdana"/>
                        </a:rPr>
                        <a:t>Count</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F79646"/>
                          </a:solidFill>
                          <a:latin typeface="Verdana"/>
                          <a:cs typeface="Verdana"/>
                        </a:rPr>
                        <a:t>by</a:t>
                      </a:r>
                      <a:r>
                        <a:rPr lang="en-US" sz="1400" baseline="0" dirty="0" smtClean="0">
                          <a:solidFill>
                            <a:srgbClr val="F79646"/>
                          </a:solidFill>
                          <a:latin typeface="Verdana"/>
                          <a:cs typeface="Verdana"/>
                        </a:rPr>
                        <a:t> </a:t>
                      </a:r>
                      <a:r>
                        <a:rPr lang="en-US" sz="1400" dirty="0" smtClean="0">
                          <a:solidFill>
                            <a:srgbClr val="F79646"/>
                          </a:solidFill>
                          <a:latin typeface="Verdana"/>
                          <a:cs typeface="Verdana"/>
                        </a:rPr>
                        <a:t>Frequency</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Identical</a:t>
                      </a:r>
                    </a:p>
                    <a:p>
                      <a:pPr algn="ctr"/>
                      <a:r>
                        <a:rPr lang="en-US" sz="1720" dirty="0" smtClean="0">
                          <a:solidFill>
                            <a:schemeClr val="tx1">
                              <a:lumMod val="50000"/>
                              <a:lumOff val="50000"/>
                            </a:schemeClr>
                          </a:solidFill>
                          <a:latin typeface="Verdana"/>
                          <a:cs typeface="Verdana"/>
                        </a:rPr>
                        <a:t>(Unavoidable)</a:t>
                      </a:r>
                      <a:endParaRPr lang="en-US" sz="1720" dirty="0">
                        <a:solidFill>
                          <a:schemeClr val="tx1">
                            <a:lumMod val="50000"/>
                            <a:lumOff val="50000"/>
                          </a:schemeClr>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smtClean="0">
                          <a:solidFill>
                            <a:srgbClr val="FFFFFF"/>
                          </a:solidFill>
                          <a:latin typeface="Arial"/>
                          <a:cs typeface="Arial"/>
                        </a:rPr>
                        <a:t>of</a:t>
                      </a:r>
                      <a:r>
                        <a:rPr lang="en-US" sz="2100" baseline="0" dirty="0" smtClean="0">
                          <a:solidFill>
                            <a:srgbClr val="FFFFFF"/>
                          </a:solidFill>
                          <a:latin typeface="Arial"/>
                          <a:cs typeface="Arial"/>
                        </a:rPr>
                        <a:t>    </a:t>
                      </a:r>
                      <a:r>
                        <a:rPr lang="en-US" sz="2100" baseline="0" dirty="0" smtClean="0">
                          <a:solidFill>
                            <a:srgbClr val="308BFF"/>
                          </a:solidFill>
                          <a:latin typeface="Arial"/>
                          <a:cs typeface="Arial"/>
                        </a:rPr>
                        <a:t>off</a:t>
                      </a:r>
                      <a:endParaRPr lang="en-US" sz="2100" dirty="0" smtClean="0">
                        <a:solidFill>
                          <a:srgbClr val="308BFF"/>
                        </a:solidFill>
                        <a:latin typeface="Arial"/>
                        <a:cs typeface="Arial"/>
                      </a:endParaRP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FF"/>
                          </a:solidFill>
                          <a:latin typeface="Verdana"/>
                          <a:cs typeface="Verdana"/>
                        </a:rPr>
                        <a:t>4.1%</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FF"/>
                          </a:solidFill>
                          <a:latin typeface="Verdana"/>
                          <a:cs typeface="Verdana"/>
                        </a:rPr>
                        <a:t>22.2%</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Identical</a:t>
                      </a:r>
                    </a:p>
                    <a:p>
                      <a:pPr algn="ctr"/>
                      <a:r>
                        <a:rPr lang="en-US" dirty="0" smtClean="0">
                          <a:solidFill>
                            <a:srgbClr val="7F7F7F"/>
                          </a:solidFill>
                          <a:latin typeface="Verdana"/>
                          <a:cs typeface="Verdana"/>
                        </a:rPr>
                        <a:t>(Avoidable)</a:t>
                      </a: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a:ea typeface="+mn-ea"/>
                          <a:cs typeface="Arial"/>
                        </a:rPr>
                        <a:t>pretty   </a:t>
                      </a:r>
                      <a:r>
                        <a:rPr kumimoji="0" lang="en-US" sz="2100" b="0" i="0" u="none" strike="noStrike" kern="1200" cap="none" spc="0" normalizeH="0" baseline="0" noProof="0" dirty="0" smtClean="0">
                          <a:ln>
                            <a:noFill/>
                          </a:ln>
                          <a:solidFill>
                            <a:srgbClr val="308BFF"/>
                          </a:solidFill>
                          <a:effectLst/>
                          <a:uLnTx/>
                          <a:uFillTx/>
                          <a:latin typeface="Arial"/>
                          <a:ea typeface="+mn-ea"/>
                          <a:cs typeface="Arial"/>
                        </a:rPr>
                        <a:t>prey</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2.3%</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5.7%</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Similar</a:t>
                      </a:r>
                    </a:p>
                    <a:p>
                      <a:pPr algn="ctr"/>
                      <a:r>
                        <a:rPr lang="en-US" dirty="0" smtClean="0">
                          <a:solidFill>
                            <a:schemeClr val="tx1">
                              <a:lumMod val="50000"/>
                              <a:lumOff val="50000"/>
                            </a:schemeClr>
                          </a:solidFill>
                          <a:latin typeface="Verdana"/>
                          <a:cs typeface="Verdana"/>
                        </a:rPr>
                        <a:t>(Avoidable)</a:t>
                      </a:r>
                      <a:endParaRPr lang="en-US" dirty="0">
                        <a:solidFill>
                          <a:schemeClr val="tx1">
                            <a:lumMod val="50000"/>
                            <a:lumOff val="50000"/>
                          </a:schemeClr>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a:ea typeface="+mn-ea"/>
                          <a:cs typeface="Arial"/>
                        </a:rPr>
                        <a:t>singer  </a:t>
                      </a:r>
                      <a:r>
                        <a:rPr kumimoji="0" lang="en-US" sz="2100" b="0" i="0" u="none" strike="noStrike" kern="1200" cap="none" spc="0" normalizeH="0" baseline="0" noProof="0" dirty="0" smtClean="0">
                          <a:ln>
                            <a:noFill/>
                          </a:ln>
                          <a:solidFill>
                            <a:srgbClr val="308BFF"/>
                          </a:solidFill>
                          <a:effectLst/>
                          <a:uLnTx/>
                          <a:uFillTx/>
                          <a:latin typeface="Arial"/>
                          <a:ea typeface="+mn-ea"/>
                          <a:cs typeface="Arial"/>
                        </a:rPr>
                        <a:t>sinner</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77.8%</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69.0%</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Types of Ambiguity</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22"/>
          <p:cNvSpPr/>
          <p:nvPr/>
        </p:nvSpPr>
        <p:spPr>
          <a:xfrm>
            <a:off x="5029200" y="46482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29400" y="4648200"/>
            <a:ext cx="1254948" cy="903111"/>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1776723" y="1690721"/>
            <a:ext cx="5610158" cy="4377058"/>
            <a:chOff x="1776723" y="1690721"/>
            <a:chExt cx="5610158" cy="4377058"/>
          </a:xfrm>
        </p:grpSpPr>
        <p:grpSp>
          <p:nvGrpSpPr>
            <p:cNvPr id="20" name="Group 19"/>
            <p:cNvGrpSpPr/>
            <p:nvPr/>
          </p:nvGrpSpPr>
          <p:grpSpPr>
            <a:xfrm>
              <a:off x="2027307" y="1690721"/>
              <a:ext cx="5090619" cy="4377058"/>
              <a:chOff x="2027307" y="1690721"/>
              <a:chExt cx="5090619" cy="4377058"/>
            </a:xfrm>
          </p:grpSpPr>
          <p:grpSp>
            <p:nvGrpSpPr>
              <p:cNvPr id="13" name="Group 12"/>
              <p:cNvGrpSpPr/>
              <p:nvPr/>
            </p:nvGrpSpPr>
            <p:grpSpPr>
              <a:xfrm>
                <a:off x="2027307" y="1690721"/>
                <a:ext cx="5090619" cy="4377058"/>
                <a:chOff x="1856102" y="718069"/>
                <a:chExt cx="5431798" cy="4670413"/>
              </a:xfrm>
            </p:grpSpPr>
            <p:sp>
              <p:nvSpPr>
                <p:cNvPr id="14" name="Rectangle 13"/>
                <p:cNvSpPr/>
                <p:nvPr/>
              </p:nvSpPr>
              <p:spPr>
                <a:xfrm>
                  <a:off x="1856102" y="718069"/>
                  <a:ext cx="5431798" cy="4670413"/>
                </a:xfrm>
                <a:prstGeom prst="rect">
                  <a:avLst/>
                </a:prstGeom>
                <a:solidFill>
                  <a:schemeClr val="bg1">
                    <a:lumMod val="95000"/>
                  </a:schemeClr>
                </a:solidFill>
                <a:ln w="19050" cmpd="sng">
                  <a:solidFill>
                    <a:schemeClr val="bg1">
                      <a:lumMod val="65000"/>
                    </a:schemeClr>
                  </a:solidFill>
                </a:ln>
                <a:effectLst>
                  <a:glow rad="508000">
                    <a:schemeClr val="tx1">
                      <a:alpha val="75000"/>
                    </a:schemeClr>
                  </a:glow>
                  <a:outerShdw blurRad="180975" dist="88900" dir="2700000" algn="tl" rotWithShape="0">
                    <a:prstClr val="black">
                      <a:alpha val="9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2194382" y="979188"/>
                  <a:ext cx="4755236" cy="587510"/>
                </a:xfrm>
                <a:prstGeom prst="roundRect">
                  <a:avLst/>
                </a:prstGeom>
                <a:solidFill>
                  <a:srgbClr val="941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Arial"/>
                      <a:cs typeface="Arial"/>
                    </a:rPr>
                    <a:t>Question </a:t>
                  </a:r>
                  <a:r>
                    <a:rPr lang="en-US" sz="2800" b="1" dirty="0">
                      <a:latin typeface="Arial"/>
                      <a:cs typeface="Arial"/>
                    </a:rPr>
                    <a:t>3</a:t>
                  </a:r>
                </a:p>
              </p:txBody>
            </p:sp>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6970" y="3845346"/>
                <a:ext cx="4231290" cy="1939203"/>
              </a:xfrm>
              <a:prstGeom prst="rect">
                <a:avLst/>
              </a:prstGeom>
            </p:spPr>
          </p:pic>
        </p:grpSp>
        <p:sp>
          <p:nvSpPr>
            <p:cNvPr id="19" name="Content Placeholder 2"/>
            <p:cNvSpPr txBox="1">
              <a:spLocks/>
            </p:cNvSpPr>
            <p:nvPr/>
          </p:nvSpPr>
          <p:spPr bwMode="auto">
            <a:xfrm>
              <a:off x="1776723" y="2795389"/>
              <a:ext cx="5610158" cy="6479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4000" b="1" dirty="0" smtClean="0">
                  <a:solidFill>
                    <a:schemeClr val="tx1"/>
                  </a:solidFill>
                  <a:latin typeface="Arial"/>
                  <a:cs typeface="Arial"/>
                </a:rPr>
                <a:t>singer</a:t>
              </a:r>
              <a:r>
                <a:rPr lang="en-US" sz="1800" b="1" dirty="0" smtClean="0">
                  <a:solidFill>
                    <a:schemeClr val="tx1"/>
                  </a:solidFill>
                  <a:latin typeface="Arial"/>
                  <a:cs typeface="Arial"/>
                </a:rPr>
                <a:t>              </a:t>
              </a:r>
              <a:r>
                <a:rPr lang="en-US" sz="4000" b="1" dirty="0" smtClean="0">
                  <a:solidFill>
                    <a:srgbClr val="308BFF"/>
                  </a:solidFill>
                  <a:latin typeface="Arial"/>
                  <a:cs typeface="Arial"/>
                </a:rPr>
                <a:t>sinner</a:t>
              </a:r>
              <a:endParaRPr lang="en-US" sz="4000" b="1" dirty="0">
                <a:solidFill>
                  <a:srgbClr val="308BFF"/>
                </a:solidFill>
                <a:latin typeface="Arial"/>
                <a:cs typeface="Arial"/>
              </a:endParaRPr>
            </a:p>
          </p:txBody>
        </p:sp>
      </p:grpSp>
    </p:spTree>
    <p:extLst>
      <p:ext uri="{BB962C8B-B14F-4D97-AF65-F5344CB8AC3E}">
        <p14:creationId xmlns:p14="http://schemas.microsoft.com/office/powerpoint/2010/main" val="12237693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Types of Ambiguity</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32529395"/>
              </p:ext>
            </p:extLst>
          </p:nvPr>
        </p:nvGraphicFramePr>
        <p:xfrm>
          <a:off x="939800" y="1393055"/>
          <a:ext cx="7264401" cy="4348284"/>
        </p:xfrm>
        <a:graphic>
          <a:graphicData uri="http://schemas.openxmlformats.org/drawingml/2006/table">
            <a:tbl>
              <a:tblPr>
                <a:tableStyleId>{5C22544A-7EE6-4342-B048-85BDC9FD1C3A}</a:tableStyleId>
              </a:tblPr>
              <a:tblGrid>
                <a:gridCol w="1816099"/>
                <a:gridCol w="2152782"/>
                <a:gridCol w="1647760"/>
                <a:gridCol w="1647760"/>
              </a:tblGrid>
              <a:tr h="3200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79646"/>
                          </a:solidFill>
                          <a:effectLst/>
                          <a:uLnTx/>
                          <a:uFillTx/>
                          <a:latin typeface="Verdana"/>
                          <a:ea typeface="+mn-ea"/>
                          <a:cs typeface="Verdana"/>
                        </a:rPr>
                        <a:t>Type</a:t>
                      </a:r>
                      <a:endParaRPr lang="en-US" sz="1400" dirty="0">
                        <a:solidFill>
                          <a:srgbClr val="FFFFFF"/>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79646"/>
                          </a:solidFill>
                          <a:latin typeface="Verdana"/>
                          <a:cs typeface="Verdana"/>
                        </a:rPr>
                        <a:t>Examples</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79646"/>
                          </a:solidFill>
                          <a:latin typeface="Verdana"/>
                          <a:cs typeface="Verdana"/>
                        </a:rPr>
                        <a:t>% of Words</a:t>
                      </a:r>
                      <a:endParaRPr lang="en-US" sz="1770" dirty="0" smtClean="0">
                        <a:solidFill>
                          <a:srgbClr val="F79646"/>
                        </a:solidFill>
                        <a:latin typeface="Verdana"/>
                        <a:cs typeface="Verdana"/>
                      </a:endParaRP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70" dirty="0" smtClean="0">
                        <a:solidFill>
                          <a:srgbClr val="F79646"/>
                        </a:solidFill>
                        <a:latin typeface="Verdana"/>
                        <a:cs typeface="Verdana"/>
                      </a:endParaRP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320040">
                <a:tc vMerge="1">
                  <a:txBody>
                    <a:bodyPr/>
                    <a:lstStyle/>
                    <a:p>
                      <a:endParaRPr lang="en-US"/>
                    </a:p>
                  </a:txBody>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F79646"/>
                          </a:solidFill>
                          <a:latin typeface="Verdana"/>
                          <a:cs typeface="Verdana"/>
                        </a:rPr>
                        <a:t>by</a:t>
                      </a:r>
                      <a:r>
                        <a:rPr lang="en-US" sz="1400" baseline="0" dirty="0" smtClean="0">
                          <a:solidFill>
                            <a:srgbClr val="F79646"/>
                          </a:solidFill>
                          <a:latin typeface="Verdana"/>
                          <a:cs typeface="Verdana"/>
                        </a:rPr>
                        <a:t> </a:t>
                      </a:r>
                      <a:r>
                        <a:rPr lang="en-US" sz="1400" dirty="0" smtClean="0">
                          <a:solidFill>
                            <a:srgbClr val="F79646"/>
                          </a:solidFill>
                          <a:latin typeface="Verdana"/>
                          <a:cs typeface="Verdana"/>
                        </a:rPr>
                        <a:t>Count</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F79646"/>
                          </a:solidFill>
                          <a:latin typeface="Verdana"/>
                          <a:cs typeface="Verdana"/>
                        </a:rPr>
                        <a:t>by</a:t>
                      </a:r>
                      <a:r>
                        <a:rPr lang="en-US" sz="1400" baseline="0" dirty="0" smtClean="0">
                          <a:solidFill>
                            <a:srgbClr val="F79646"/>
                          </a:solidFill>
                          <a:latin typeface="Verdana"/>
                          <a:cs typeface="Verdana"/>
                        </a:rPr>
                        <a:t> </a:t>
                      </a:r>
                      <a:r>
                        <a:rPr lang="en-US" sz="1400" dirty="0" smtClean="0">
                          <a:solidFill>
                            <a:srgbClr val="F79646"/>
                          </a:solidFill>
                          <a:latin typeface="Verdana"/>
                          <a:cs typeface="Verdana"/>
                        </a:rPr>
                        <a:t>Frequency</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220828">
                <a:tc>
                  <a:txBody>
                    <a:bodyPr/>
                    <a:lstStyle/>
                    <a:p>
                      <a:pPr algn="ctr"/>
                      <a:r>
                        <a:rPr lang="en-US" dirty="0" smtClean="0">
                          <a:solidFill>
                            <a:schemeClr val="bg1"/>
                          </a:solidFill>
                          <a:latin typeface="Verdana"/>
                          <a:cs typeface="Verdana"/>
                        </a:rPr>
                        <a:t>Identical</a:t>
                      </a:r>
                    </a:p>
                    <a:p>
                      <a:pPr algn="ctr"/>
                      <a:r>
                        <a:rPr lang="en-US" sz="1720" dirty="0" smtClean="0">
                          <a:solidFill>
                            <a:schemeClr val="tx1">
                              <a:lumMod val="50000"/>
                              <a:lumOff val="50000"/>
                            </a:schemeClr>
                          </a:solidFill>
                          <a:latin typeface="Verdana"/>
                          <a:cs typeface="Verdana"/>
                        </a:rPr>
                        <a:t>(Unavoidable)</a:t>
                      </a:r>
                      <a:endParaRPr lang="en-US" sz="1720" dirty="0">
                        <a:solidFill>
                          <a:schemeClr val="tx1">
                            <a:lumMod val="50000"/>
                            <a:lumOff val="50000"/>
                          </a:schemeClr>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smtClean="0">
                          <a:solidFill>
                            <a:srgbClr val="FFFFFF"/>
                          </a:solidFill>
                          <a:latin typeface="Arial"/>
                          <a:cs typeface="Arial"/>
                        </a:rPr>
                        <a:t>of</a:t>
                      </a:r>
                      <a:r>
                        <a:rPr lang="en-US" sz="2100" baseline="0" dirty="0" smtClean="0">
                          <a:solidFill>
                            <a:srgbClr val="FFFFFF"/>
                          </a:solidFill>
                          <a:latin typeface="Arial"/>
                          <a:cs typeface="Arial"/>
                        </a:rPr>
                        <a:t>    </a:t>
                      </a:r>
                      <a:r>
                        <a:rPr lang="en-US" sz="2100" baseline="0" dirty="0" smtClean="0">
                          <a:solidFill>
                            <a:srgbClr val="308BFF"/>
                          </a:solidFill>
                          <a:latin typeface="Arial"/>
                          <a:cs typeface="Arial"/>
                        </a:rPr>
                        <a:t>off</a:t>
                      </a:r>
                      <a:endParaRPr lang="en-US" sz="2100" dirty="0" smtClean="0">
                        <a:solidFill>
                          <a:srgbClr val="308BFF"/>
                        </a:solidFill>
                        <a:latin typeface="Arial"/>
                        <a:cs typeface="Arial"/>
                      </a:endParaRP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FF"/>
                          </a:solidFill>
                          <a:latin typeface="Verdana"/>
                          <a:cs typeface="Verdana"/>
                        </a:rPr>
                        <a:t>4.1%</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FF"/>
                          </a:solidFill>
                          <a:latin typeface="Verdana"/>
                          <a:cs typeface="Verdana"/>
                        </a:rPr>
                        <a:t>22.2%</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solidFill>
                      <a:srgbClr val="FF0000">
                        <a:alpha val="5000"/>
                      </a:srgbClr>
                    </a:solidFill>
                  </a:tcPr>
                </a:tc>
              </a:tr>
              <a:tr h="1220828">
                <a:tc>
                  <a:txBody>
                    <a:bodyPr/>
                    <a:lstStyle/>
                    <a:p>
                      <a:pPr algn="ctr"/>
                      <a:r>
                        <a:rPr lang="en-US" dirty="0" smtClean="0">
                          <a:solidFill>
                            <a:schemeClr val="bg1"/>
                          </a:solidFill>
                          <a:latin typeface="Verdana"/>
                          <a:cs typeface="Verdana"/>
                        </a:rPr>
                        <a:t>Identical</a:t>
                      </a:r>
                    </a:p>
                    <a:p>
                      <a:pPr algn="ctr"/>
                      <a:r>
                        <a:rPr lang="en-US" dirty="0" smtClean="0">
                          <a:solidFill>
                            <a:srgbClr val="7F7F7F"/>
                          </a:solidFill>
                          <a:latin typeface="Verdana"/>
                          <a:cs typeface="Verdana"/>
                        </a:rPr>
                        <a:t>(Avoidable)</a:t>
                      </a: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a:ea typeface="+mn-ea"/>
                          <a:cs typeface="Arial"/>
                        </a:rPr>
                        <a:t>pretty   </a:t>
                      </a:r>
                      <a:r>
                        <a:rPr kumimoji="0" lang="en-US" sz="2100" b="0" i="0" u="none" strike="noStrike" kern="1200" cap="none" spc="0" normalizeH="0" baseline="0" noProof="0" dirty="0" smtClean="0">
                          <a:ln>
                            <a:noFill/>
                          </a:ln>
                          <a:solidFill>
                            <a:srgbClr val="308BFF"/>
                          </a:solidFill>
                          <a:effectLst/>
                          <a:uLnTx/>
                          <a:uFillTx/>
                          <a:latin typeface="Arial"/>
                          <a:ea typeface="+mn-ea"/>
                          <a:cs typeface="Arial"/>
                        </a:rPr>
                        <a:t>prey</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2.3%</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5.7%</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solidFill>
                      <a:srgbClr val="FF0000">
                        <a:alpha val="5000"/>
                      </a:srgbClr>
                    </a:solidFill>
                  </a:tcPr>
                </a:tc>
              </a:tr>
              <a:tr h="1220828">
                <a:tc>
                  <a:txBody>
                    <a:bodyPr/>
                    <a:lstStyle/>
                    <a:p>
                      <a:pPr algn="ctr"/>
                      <a:r>
                        <a:rPr lang="en-US" dirty="0" smtClean="0">
                          <a:solidFill>
                            <a:schemeClr val="bg1"/>
                          </a:solidFill>
                          <a:latin typeface="Verdana"/>
                          <a:cs typeface="Verdana"/>
                        </a:rPr>
                        <a:t>Similar</a:t>
                      </a:r>
                    </a:p>
                    <a:p>
                      <a:pPr algn="ctr"/>
                      <a:r>
                        <a:rPr lang="en-US" dirty="0" smtClean="0">
                          <a:solidFill>
                            <a:schemeClr val="tx1">
                              <a:lumMod val="50000"/>
                              <a:lumOff val="50000"/>
                            </a:schemeClr>
                          </a:solidFill>
                          <a:latin typeface="Verdana"/>
                          <a:cs typeface="Verdana"/>
                        </a:rPr>
                        <a:t>(Avoidable)</a:t>
                      </a:r>
                      <a:endParaRPr lang="en-US" dirty="0">
                        <a:solidFill>
                          <a:schemeClr val="tx1">
                            <a:lumMod val="50000"/>
                            <a:lumOff val="50000"/>
                          </a:schemeClr>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a:ea typeface="+mn-ea"/>
                          <a:cs typeface="Arial"/>
                        </a:rPr>
                        <a:t>singer  </a:t>
                      </a:r>
                      <a:r>
                        <a:rPr kumimoji="0" lang="en-US" sz="2100" b="0" i="0" u="none" strike="noStrike" kern="1200" cap="none" spc="0" normalizeH="0" baseline="0" noProof="0" dirty="0" smtClean="0">
                          <a:ln>
                            <a:noFill/>
                          </a:ln>
                          <a:solidFill>
                            <a:srgbClr val="308BFF"/>
                          </a:solidFill>
                          <a:effectLst/>
                          <a:uLnTx/>
                          <a:uFillTx/>
                          <a:latin typeface="Arial"/>
                          <a:ea typeface="+mn-ea"/>
                          <a:cs typeface="Arial"/>
                        </a:rPr>
                        <a:t>sinner</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77.8%</a:t>
                      </a:r>
                    </a:p>
                  </a:txBody>
                  <a:tcPr anchor="ctr">
                    <a:lnL w="19050" cap="flat" cmpd="sng" algn="ctr">
                      <a:solidFill>
                        <a:prstClr val="white">
                          <a:lumMod val="50000"/>
                        </a:prstClr>
                      </a:solidFill>
                      <a:prstDash val="solid"/>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FFFFF"/>
                          </a:solidFill>
                          <a:latin typeface="Verdana"/>
                          <a:cs typeface="Verdana"/>
                        </a:rPr>
                        <a:t>69.0%</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alpha val="5000"/>
                      </a:srgbClr>
                    </a:solidFill>
                  </a:tcPr>
                </a:tc>
              </a:tr>
            </a:tbl>
          </a:graphicData>
        </a:graphic>
      </p:graphicFrame>
      <p:sp>
        <p:nvSpPr>
          <p:cNvPr id="5" name="TextBox 4"/>
          <p:cNvSpPr txBox="1"/>
          <p:nvPr/>
        </p:nvSpPr>
        <p:spPr>
          <a:xfrm>
            <a:off x="627063" y="5952881"/>
            <a:ext cx="7920037" cy="338554"/>
          </a:xfrm>
          <a:prstGeom prst="rect">
            <a:avLst/>
          </a:prstGeom>
          <a:noFill/>
        </p:spPr>
        <p:txBody>
          <a:bodyPr vert="horz" wrap="square" rtlCol="0">
            <a:spAutoFit/>
          </a:bodyPr>
          <a:lstStyle/>
          <a:p>
            <a:pPr algn="ctr"/>
            <a:r>
              <a:rPr lang="en-US" sz="1600" dirty="0" smtClean="0">
                <a:solidFill>
                  <a:schemeClr val="accent6"/>
                </a:solidFill>
              </a:rPr>
              <a:t>Only 3.1% of words have distinct gestures!</a:t>
            </a:r>
            <a:endParaRPr lang="en-US" sz="1600" dirty="0">
              <a:solidFill>
                <a:schemeClr val="accent6"/>
              </a:solidFill>
            </a:endParaRPr>
          </a:p>
        </p:txBody>
      </p:sp>
    </p:spTree>
    <p:extLst>
      <p:ext uri="{BB962C8B-B14F-4D97-AF65-F5344CB8AC3E}">
        <p14:creationId xmlns:p14="http://schemas.microsoft.com/office/powerpoint/2010/main" val="26588440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627063" y="2551837"/>
            <a:ext cx="7920037" cy="1754327"/>
          </a:xfrm>
          <a:prstGeom prst="rect">
            <a:avLst/>
          </a:prstGeom>
          <a:noFill/>
        </p:spPr>
        <p:txBody>
          <a:bodyPr vert="horz" wrap="square" rtlCol="0">
            <a:spAutoFit/>
          </a:bodyPr>
          <a:lstStyle/>
          <a:p>
            <a:pPr algn="ctr"/>
            <a:r>
              <a:rPr lang="en-US" sz="2800" dirty="0" smtClean="0">
                <a:solidFill>
                  <a:schemeClr val="bg1"/>
                </a:solidFill>
              </a:rPr>
              <a:t>Q. How can we make word gestures </a:t>
            </a:r>
            <a:br>
              <a:rPr lang="en-US" sz="2800" dirty="0" smtClean="0">
                <a:solidFill>
                  <a:schemeClr val="bg1"/>
                </a:solidFill>
              </a:rPr>
            </a:br>
            <a:r>
              <a:rPr lang="en-US" sz="2800" dirty="0" smtClean="0">
                <a:solidFill>
                  <a:schemeClr val="bg1"/>
                </a:solidFill>
              </a:rPr>
              <a:t>more distinct?</a:t>
            </a:r>
            <a:endParaRPr lang="en-US" sz="2800" dirty="0">
              <a:solidFill>
                <a:schemeClr val="bg1"/>
              </a:solidFill>
            </a:endParaRPr>
          </a:p>
          <a:p>
            <a:pPr algn="ctr"/>
            <a:endParaRPr lang="en-US" sz="2400" dirty="0">
              <a:solidFill>
                <a:schemeClr val="accent6"/>
              </a:solidFill>
            </a:endParaRPr>
          </a:p>
          <a:p>
            <a:pPr algn="ctr"/>
            <a:endParaRPr lang="en-US" sz="2800" dirty="0">
              <a:solidFill>
                <a:schemeClr val="accent6"/>
              </a:solidFill>
            </a:endParaRPr>
          </a:p>
        </p:txBody>
      </p:sp>
      <p:sp>
        <p:nvSpPr>
          <p:cNvPr id="2" name="Rectangle 1"/>
          <p:cNvSpPr/>
          <p:nvPr/>
        </p:nvSpPr>
        <p:spPr>
          <a:xfrm>
            <a:off x="1608255" y="3777509"/>
            <a:ext cx="5954024" cy="523220"/>
          </a:xfrm>
          <a:prstGeom prst="rect">
            <a:avLst/>
          </a:prstGeom>
        </p:spPr>
        <p:txBody>
          <a:bodyPr wrap="none">
            <a:spAutoFit/>
          </a:bodyPr>
          <a:lstStyle/>
          <a:p>
            <a:pPr lvl="0" algn="ctr"/>
            <a:r>
              <a:rPr lang="en-US" sz="2800" dirty="0">
                <a:solidFill>
                  <a:srgbClr val="F79646"/>
                </a:solidFill>
              </a:rPr>
              <a:t>A. Change the keyboard layout!</a:t>
            </a:r>
          </a:p>
        </p:txBody>
      </p:sp>
    </p:spTree>
    <p:extLst>
      <p:ext uri="{BB962C8B-B14F-4D97-AF65-F5344CB8AC3E}">
        <p14:creationId xmlns:p14="http://schemas.microsoft.com/office/powerpoint/2010/main" val="3708586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Learnability</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 name="Picture 3" descr="freely_optimized_quasi_qwert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4782" y="1709345"/>
            <a:ext cx="2794436" cy="2056912"/>
          </a:xfrm>
          <a:prstGeom prst="rect">
            <a:avLst/>
          </a:prstGeom>
        </p:spPr>
      </p:pic>
      <p:sp>
        <p:nvSpPr>
          <p:cNvPr id="19" name="TextBox 18"/>
          <p:cNvSpPr txBox="1"/>
          <p:nvPr/>
        </p:nvSpPr>
        <p:spPr>
          <a:xfrm>
            <a:off x="3174782" y="3874182"/>
            <a:ext cx="2794436" cy="407804"/>
          </a:xfrm>
          <a:prstGeom prst="rect">
            <a:avLst/>
          </a:prstGeom>
          <a:noFill/>
        </p:spPr>
        <p:txBody>
          <a:bodyPr wrap="square" lIns="0" tIns="0" rIns="0" bIns="0" rtlCol="0">
            <a:spAutoFit/>
          </a:bodyPr>
          <a:lstStyle/>
          <a:p>
            <a:pPr algn="ctr"/>
            <a:r>
              <a:rPr lang="en-US" sz="1600" dirty="0" smtClean="0">
                <a:solidFill>
                  <a:schemeClr val="bg1"/>
                </a:solidFill>
              </a:rPr>
              <a:t>Freely Optimized for Speed</a:t>
            </a:r>
            <a:r>
              <a:rPr lang="en-US" sz="1100" dirty="0" smtClean="0">
                <a:solidFill>
                  <a:schemeClr val="bg1"/>
                </a:solidFill>
              </a:rPr>
              <a:t/>
            </a:r>
            <a:br>
              <a:rPr lang="en-US" sz="1100" dirty="0" smtClean="0">
                <a:solidFill>
                  <a:schemeClr val="bg1"/>
                </a:solidFill>
              </a:rPr>
            </a:br>
            <a:r>
              <a:rPr lang="en-US" sz="1050" dirty="0" smtClean="0">
                <a:solidFill>
                  <a:schemeClr val="bg1">
                    <a:lumMod val="65000"/>
                  </a:schemeClr>
                </a:solidFill>
              </a:rPr>
              <a:t>Source: [Bi et al., 2010]</a:t>
            </a:r>
            <a:r>
              <a:rPr lang="en-US" sz="600" dirty="0" smtClean="0">
                <a:solidFill>
                  <a:schemeClr val="bg1">
                    <a:lumMod val="65000"/>
                  </a:schemeClr>
                </a:solidFill>
              </a:rPr>
              <a:t> </a:t>
            </a:r>
            <a:endParaRPr lang="en-US" sz="600" dirty="0">
              <a:solidFill>
                <a:schemeClr val="bg1">
                  <a:lumMod val="65000"/>
                </a:schemeClr>
              </a:solidFill>
            </a:endParaRPr>
          </a:p>
        </p:txBody>
      </p:sp>
      <p:sp>
        <p:nvSpPr>
          <p:cNvPr id="15" name="Content Placeholder 2"/>
          <p:cNvSpPr>
            <a:spLocks noGrp="1"/>
          </p:cNvSpPr>
          <p:nvPr>
            <p:ph sz="half" idx="1"/>
          </p:nvPr>
        </p:nvSpPr>
        <p:spPr>
          <a:xfrm>
            <a:off x="3174782" y="4612423"/>
            <a:ext cx="2794437" cy="1613908"/>
          </a:xfrm>
          <a:solidFill>
            <a:schemeClr val="tx1">
              <a:lumMod val="75000"/>
              <a:lumOff val="25000"/>
              <a:alpha val="7000"/>
            </a:schemeClr>
          </a:solidFill>
          <a:ln>
            <a:solidFill>
              <a:schemeClr val="bg1">
                <a:lumMod val="95000"/>
              </a:schemeClr>
            </a:solidFill>
          </a:ln>
        </p:spPr>
        <p:txBody>
          <a:bodyPr anchor="t"/>
          <a:lstStyle/>
          <a:p>
            <a:pPr marL="0" indent="0" algn="ctr" eaLnBrk="1" hangingPunct="1">
              <a:spcAft>
                <a:spcPts val="1800"/>
              </a:spcAft>
              <a:buNone/>
            </a:pPr>
            <a:r>
              <a:rPr lang="en-US" sz="1800" dirty="0" smtClean="0">
                <a:solidFill>
                  <a:srgbClr val="00FF00"/>
                </a:solidFill>
              </a:rPr>
              <a:t>24% expert</a:t>
            </a:r>
            <a:br>
              <a:rPr lang="en-US" sz="1800" dirty="0" smtClean="0">
                <a:solidFill>
                  <a:srgbClr val="00FF00"/>
                </a:solidFill>
              </a:rPr>
            </a:br>
            <a:r>
              <a:rPr lang="en-US" sz="1800" dirty="0" smtClean="0">
                <a:solidFill>
                  <a:srgbClr val="00FF00"/>
                </a:solidFill>
              </a:rPr>
              <a:t>speed increase</a:t>
            </a:r>
          </a:p>
          <a:p>
            <a:pPr marL="0" indent="0" algn="ctr" eaLnBrk="1" hangingPunct="1">
              <a:spcAft>
                <a:spcPts val="600"/>
              </a:spcAft>
              <a:buNone/>
            </a:pPr>
            <a:r>
              <a:rPr lang="en-US" sz="1800" dirty="0" smtClean="0">
                <a:solidFill>
                  <a:srgbClr val="FF0000"/>
                </a:solidFill>
              </a:rPr>
              <a:t>100% novice </a:t>
            </a:r>
            <a:br>
              <a:rPr lang="en-US" sz="1800" dirty="0" smtClean="0">
                <a:solidFill>
                  <a:srgbClr val="FF0000"/>
                </a:solidFill>
              </a:rPr>
            </a:br>
            <a:r>
              <a:rPr lang="en-US" sz="1800" dirty="0" smtClean="0">
                <a:solidFill>
                  <a:srgbClr val="FF0000"/>
                </a:solidFill>
              </a:rPr>
              <a:t>speed decrease </a:t>
            </a:r>
          </a:p>
        </p:txBody>
      </p:sp>
    </p:spTree>
    <p:extLst>
      <p:ext uri="{BB962C8B-B14F-4D97-AF65-F5344CB8AC3E}">
        <p14:creationId xmlns:p14="http://schemas.microsoft.com/office/powerpoint/2010/main" val="5427986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4"/>
          <p:cNvSpPr>
            <a:spLocks noChangeArrowheads="1"/>
          </p:cNvSpPr>
          <p:nvPr/>
        </p:nvSpPr>
        <p:spPr bwMode="auto">
          <a:xfrm>
            <a:off x="685800" y="3009900"/>
            <a:ext cx="77724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r>
              <a:rPr lang="en-US" altLang="zh-CN" sz="3200" dirty="0" smtClean="0">
                <a:solidFill>
                  <a:srgbClr val="FFCC00"/>
                </a:solidFill>
                <a:ea typeface="宋体" pitchFamily="2" charset="-122"/>
              </a:rPr>
              <a:t>Gesture Typing</a:t>
            </a:r>
            <a:endParaRPr lang="en-US" altLang="zh-CN" sz="3200" dirty="0">
              <a:solidFill>
                <a:srgbClr val="FFCC00"/>
              </a:solidFill>
              <a:ea typeface="宋体" pitchFamily="2" charset="-122"/>
            </a:endParaRPr>
          </a:p>
        </p:txBody>
      </p:sp>
    </p:spTree>
    <p:extLst>
      <p:ext uri="{BB962C8B-B14F-4D97-AF65-F5344CB8AC3E}">
        <p14:creationId xmlns:p14="http://schemas.microsoft.com/office/powerpoint/2010/main" val="12476243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Speed ≠ Clarity</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685800" y="1439007"/>
            <a:ext cx="3538918" cy="2096577"/>
            <a:chOff x="685800" y="1439007"/>
            <a:chExt cx="3538918" cy="2096577"/>
          </a:xfrm>
        </p:grpSpPr>
        <p:sp>
          <p:nvSpPr>
            <p:cNvPr id="16" name="TextBox 15"/>
            <p:cNvSpPr txBox="1"/>
            <p:nvPr/>
          </p:nvSpPr>
          <p:spPr>
            <a:xfrm>
              <a:off x="849568" y="3197030"/>
              <a:ext cx="3375150" cy="338554"/>
            </a:xfrm>
            <a:prstGeom prst="rect">
              <a:avLst/>
            </a:prstGeom>
            <a:noFill/>
          </p:spPr>
          <p:txBody>
            <a:bodyPr wrap="square" lIns="0" tIns="0" rIns="0" bIns="0" rtlCol="0">
              <a:spAutoFit/>
            </a:bodyPr>
            <a:lstStyle/>
            <a:p>
              <a:pPr algn="ctr"/>
              <a:r>
                <a:rPr lang="en-US" sz="1600" dirty="0" smtClean="0">
                  <a:solidFill>
                    <a:schemeClr val="bg1"/>
                  </a:solidFill>
                </a:rPr>
                <a:t>Qwerty</a:t>
              </a:r>
              <a:r>
                <a:rPr lang="en-US" sz="1100" dirty="0" smtClean="0">
                  <a:solidFill>
                    <a:schemeClr val="bg1"/>
                  </a:solidFill>
                </a:rPr>
                <a:t/>
              </a:r>
              <a:br>
                <a:rPr lang="en-US" sz="1100" dirty="0" smtClean="0">
                  <a:solidFill>
                    <a:schemeClr val="bg1"/>
                  </a:solidFill>
                </a:rPr>
              </a:br>
              <a:r>
                <a:rPr lang="en-US" sz="600" dirty="0" smtClean="0">
                  <a:solidFill>
                    <a:schemeClr val="bg1">
                      <a:lumMod val="65000"/>
                    </a:schemeClr>
                  </a:solidFill>
                </a:rPr>
                <a:t> </a:t>
              </a:r>
              <a:endParaRPr lang="en-US" sz="600" dirty="0">
                <a:solidFill>
                  <a:schemeClr val="bg1">
                    <a:lumMod val="65000"/>
                  </a:schemeClr>
                </a:solidFill>
              </a:endParaRPr>
            </a:p>
          </p:txBody>
        </p:sp>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685800" y="1439007"/>
              <a:ext cx="3538918" cy="1621891"/>
            </a:xfrm>
            <a:prstGeom prst="rect">
              <a:avLst/>
            </a:prstGeom>
          </p:spPr>
        </p:pic>
      </p:grpSp>
      <p:grpSp>
        <p:nvGrpSpPr>
          <p:cNvPr id="10" name="Group 9"/>
          <p:cNvGrpSpPr/>
          <p:nvPr/>
        </p:nvGrpSpPr>
        <p:grpSpPr>
          <a:xfrm>
            <a:off x="4919278" y="1439007"/>
            <a:ext cx="3538922" cy="2096576"/>
            <a:chOff x="4919278" y="1439007"/>
            <a:chExt cx="3538922" cy="2096576"/>
          </a:xfrm>
        </p:grpSpPr>
        <p:sp>
          <p:nvSpPr>
            <p:cNvPr id="20" name="TextBox 19"/>
            <p:cNvSpPr txBox="1"/>
            <p:nvPr/>
          </p:nvSpPr>
          <p:spPr>
            <a:xfrm>
              <a:off x="4919278" y="3197029"/>
              <a:ext cx="3538921" cy="338554"/>
            </a:xfrm>
            <a:prstGeom prst="rect">
              <a:avLst/>
            </a:prstGeom>
            <a:noFill/>
          </p:spPr>
          <p:txBody>
            <a:bodyPr wrap="square" lIns="0" tIns="0" rIns="0" bIns="0" rtlCol="0">
              <a:spAutoFit/>
            </a:bodyPr>
            <a:lstStyle/>
            <a:p>
              <a:pPr algn="ctr"/>
              <a:r>
                <a:rPr lang="en-US" sz="1600" dirty="0" smtClean="0">
                  <a:solidFill>
                    <a:schemeClr val="bg1"/>
                  </a:solidFill>
                </a:rPr>
                <a:t>Dvorak</a:t>
              </a:r>
              <a:r>
                <a:rPr lang="en-US" sz="1100" dirty="0" smtClean="0">
                  <a:solidFill>
                    <a:schemeClr val="bg1"/>
                  </a:solidFill>
                </a:rPr>
                <a:t/>
              </a:r>
              <a:br>
                <a:rPr lang="en-US" sz="1100" dirty="0" smtClean="0">
                  <a:solidFill>
                    <a:schemeClr val="bg1"/>
                  </a:solidFill>
                </a:rPr>
              </a:br>
              <a:r>
                <a:rPr lang="en-US" sz="600" dirty="0" smtClean="0">
                  <a:solidFill>
                    <a:schemeClr val="bg1">
                      <a:lumMod val="65000"/>
                    </a:schemeClr>
                  </a:solidFill>
                </a:rPr>
                <a:t> </a:t>
              </a:r>
              <a:endParaRPr lang="en-US" sz="600" dirty="0">
                <a:solidFill>
                  <a:schemeClr val="bg1">
                    <a:lumMod val="65000"/>
                  </a:schemeClr>
                </a:solidFill>
              </a:endParaRPr>
            </a:p>
          </p:txBody>
        </p:sp>
        <p:pic>
          <p:nvPicPr>
            <p:cNvPr id="21" name="Picture 20"/>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4919279" y="1439007"/>
              <a:ext cx="3538921" cy="1621890"/>
            </a:xfrm>
            <a:prstGeom prst="rect">
              <a:avLst/>
            </a:prstGeom>
          </p:spPr>
        </p:pic>
      </p:grpSp>
      <p:grpSp>
        <p:nvGrpSpPr>
          <p:cNvPr id="11" name="Group 10"/>
          <p:cNvGrpSpPr/>
          <p:nvPr/>
        </p:nvGrpSpPr>
        <p:grpSpPr>
          <a:xfrm>
            <a:off x="1003316" y="3841687"/>
            <a:ext cx="2903886" cy="2684589"/>
            <a:chOff x="1003316" y="3841687"/>
            <a:chExt cx="2903886" cy="2684589"/>
          </a:xfrm>
        </p:grpSpPr>
        <p:sp>
          <p:nvSpPr>
            <p:cNvPr id="22" name="TextBox 21"/>
            <p:cNvSpPr txBox="1"/>
            <p:nvPr/>
          </p:nvSpPr>
          <p:spPr>
            <a:xfrm>
              <a:off x="1003316" y="5849167"/>
              <a:ext cx="2903886" cy="677109"/>
            </a:xfrm>
            <a:prstGeom prst="rect">
              <a:avLst/>
            </a:prstGeom>
            <a:noFill/>
          </p:spPr>
          <p:txBody>
            <a:bodyPr wrap="square" lIns="0" tIns="0" rIns="0" bIns="0" rtlCol="0">
              <a:spAutoFit/>
            </a:bodyPr>
            <a:lstStyle/>
            <a:p>
              <a:pPr algn="ctr"/>
              <a:r>
                <a:rPr lang="en-US" sz="1600" dirty="0" smtClean="0">
                  <a:solidFill>
                    <a:schemeClr val="bg1"/>
                  </a:solidFill>
                </a:rPr>
                <a:t>ATOMIK</a:t>
              </a:r>
              <a:br>
                <a:rPr lang="en-US" sz="1600" dirty="0" smtClean="0">
                  <a:solidFill>
                    <a:schemeClr val="bg1"/>
                  </a:solidFill>
                </a:rPr>
              </a:br>
              <a:r>
                <a:rPr lang="en-US" sz="1100" dirty="0" smtClean="0">
                  <a:solidFill>
                    <a:schemeClr val="bg1">
                      <a:lumMod val="65000"/>
                    </a:schemeClr>
                  </a:solidFill>
                </a:rPr>
                <a:t>Source</a:t>
              </a:r>
              <a:r>
                <a:rPr lang="en-US" sz="1100" dirty="0">
                  <a:solidFill>
                    <a:schemeClr val="bg1">
                      <a:lumMod val="65000"/>
                    </a:schemeClr>
                  </a:solidFill>
                </a:rPr>
                <a:t>: </a:t>
              </a:r>
              <a:r>
                <a:rPr lang="en-US" sz="1100" dirty="0" smtClean="0">
                  <a:solidFill>
                    <a:schemeClr val="bg1">
                      <a:lumMod val="65000"/>
                    </a:schemeClr>
                  </a:solidFill>
                </a:rPr>
                <a:t>[Zhai, 2002]</a:t>
              </a:r>
              <a:r>
                <a:rPr lang="en-US" sz="700" dirty="0" smtClean="0">
                  <a:solidFill>
                    <a:schemeClr val="bg1">
                      <a:lumMod val="65000"/>
                    </a:schemeClr>
                  </a:solidFill>
                </a:rPr>
                <a:t> </a:t>
              </a:r>
              <a:endParaRPr lang="en-US" sz="700" dirty="0">
                <a:solidFill>
                  <a:schemeClr val="bg1">
                    <a:lumMod val="65000"/>
                  </a:schemeClr>
                </a:solidFill>
              </a:endParaRPr>
            </a:p>
            <a:p>
              <a:pPr algn="ctr"/>
              <a:r>
                <a:rPr lang="en-US" sz="1100" dirty="0" smtClean="0">
                  <a:solidFill>
                    <a:schemeClr val="bg1">
                      <a:lumMod val="65000"/>
                    </a:schemeClr>
                  </a:solidFill>
                </a:rPr>
                <a:t>Image </a:t>
              </a:r>
              <a:r>
                <a:rPr lang="en-US" sz="1100" dirty="0">
                  <a:solidFill>
                    <a:schemeClr val="bg1">
                      <a:lumMod val="65000"/>
                    </a:schemeClr>
                  </a:solidFill>
                </a:rPr>
                <a:t>Source: [Rick, 2010]</a:t>
              </a:r>
              <a:r>
                <a:rPr lang="en-US" sz="700" dirty="0">
                  <a:solidFill>
                    <a:schemeClr val="bg1">
                      <a:lumMod val="65000"/>
                    </a:schemeClr>
                  </a:solidFill>
                </a:rPr>
                <a:t> </a:t>
              </a:r>
              <a:r>
                <a:rPr lang="en-US" sz="1100" dirty="0" smtClean="0">
                  <a:solidFill>
                    <a:schemeClr val="bg1"/>
                  </a:solidFill>
                </a:rPr>
                <a:t/>
              </a:r>
              <a:br>
                <a:rPr lang="en-US" sz="1100" dirty="0" smtClean="0">
                  <a:solidFill>
                    <a:schemeClr val="bg1"/>
                  </a:solidFill>
                </a:rPr>
              </a:br>
              <a:r>
                <a:rPr lang="en-US" sz="600" dirty="0" smtClean="0">
                  <a:solidFill>
                    <a:schemeClr val="bg1">
                      <a:lumMod val="65000"/>
                    </a:schemeClr>
                  </a:solidFill>
                </a:rPr>
                <a:t> </a:t>
              </a:r>
              <a:endParaRPr lang="en-US" sz="600" dirty="0">
                <a:solidFill>
                  <a:schemeClr val="bg1">
                    <a:lumMod val="65000"/>
                  </a:schemeClr>
                </a:solidFill>
              </a:endParaRPr>
            </a:p>
          </p:txBody>
        </p:sp>
        <p:pic>
          <p:nvPicPr>
            <p:cNvPr id="23" name="Picture 22" descr="ATOMI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3316" y="3841687"/>
              <a:ext cx="2903886" cy="1920894"/>
            </a:xfrm>
            <a:prstGeom prst="rect">
              <a:avLst/>
            </a:prstGeom>
          </p:spPr>
        </p:pic>
      </p:grpSp>
      <p:grpSp>
        <p:nvGrpSpPr>
          <p:cNvPr id="14" name="Group 13"/>
          <p:cNvGrpSpPr/>
          <p:nvPr/>
        </p:nvGrpSpPr>
        <p:grpSpPr>
          <a:xfrm>
            <a:off x="5489238" y="3847912"/>
            <a:ext cx="2399003" cy="2655691"/>
            <a:chOff x="5489238" y="3847912"/>
            <a:chExt cx="2399003" cy="2655691"/>
          </a:xfrm>
        </p:grpSpPr>
        <p:sp>
          <p:nvSpPr>
            <p:cNvPr id="24" name="TextBox 23"/>
            <p:cNvSpPr txBox="1"/>
            <p:nvPr/>
          </p:nvSpPr>
          <p:spPr>
            <a:xfrm>
              <a:off x="5489238" y="5995772"/>
              <a:ext cx="2399003" cy="507831"/>
            </a:xfrm>
            <a:prstGeom prst="rect">
              <a:avLst/>
            </a:prstGeom>
            <a:noFill/>
          </p:spPr>
          <p:txBody>
            <a:bodyPr wrap="square" lIns="0" tIns="0" rIns="0" bIns="0" rtlCol="0">
              <a:spAutoFit/>
            </a:bodyPr>
            <a:lstStyle/>
            <a:p>
              <a:pPr algn="ctr"/>
              <a:r>
                <a:rPr lang="en-US" sz="1600" dirty="0" smtClean="0">
                  <a:solidFill>
                    <a:schemeClr val="bg1"/>
                  </a:solidFill>
                </a:rPr>
                <a:t>Square OSK</a:t>
              </a:r>
              <a:br>
                <a:rPr lang="en-US" sz="1600" dirty="0" smtClean="0">
                  <a:solidFill>
                    <a:schemeClr val="bg1"/>
                  </a:solidFill>
                </a:rPr>
              </a:br>
              <a:r>
                <a:rPr lang="en-US" sz="1100" dirty="0" smtClean="0">
                  <a:solidFill>
                    <a:schemeClr val="bg1">
                      <a:lumMod val="65000"/>
                    </a:schemeClr>
                  </a:solidFill>
                </a:rPr>
                <a:t>Source</a:t>
              </a:r>
              <a:r>
                <a:rPr lang="en-US" sz="1100" dirty="0">
                  <a:solidFill>
                    <a:schemeClr val="bg1">
                      <a:lumMod val="65000"/>
                    </a:schemeClr>
                  </a:solidFill>
                </a:rPr>
                <a:t>: [Rick, 2010]</a:t>
              </a:r>
              <a:r>
                <a:rPr lang="en-US" sz="700" dirty="0">
                  <a:solidFill>
                    <a:schemeClr val="bg1">
                      <a:lumMod val="65000"/>
                    </a:schemeClr>
                  </a:solidFill>
                </a:rPr>
                <a:t> </a:t>
              </a:r>
              <a:r>
                <a:rPr lang="en-US" sz="1100" dirty="0" smtClean="0">
                  <a:solidFill>
                    <a:schemeClr val="bg1"/>
                  </a:solidFill>
                </a:rPr>
                <a:t/>
              </a:r>
              <a:br>
                <a:rPr lang="en-US" sz="1100" dirty="0" smtClean="0">
                  <a:solidFill>
                    <a:schemeClr val="bg1"/>
                  </a:solidFill>
                </a:rPr>
              </a:br>
              <a:r>
                <a:rPr lang="en-US" sz="600" dirty="0" smtClean="0">
                  <a:solidFill>
                    <a:schemeClr val="bg1">
                      <a:lumMod val="65000"/>
                    </a:schemeClr>
                  </a:solidFill>
                </a:rPr>
                <a:t> </a:t>
              </a:r>
              <a:endParaRPr lang="en-US" sz="600" dirty="0">
                <a:solidFill>
                  <a:schemeClr val="bg1">
                    <a:lumMod val="65000"/>
                  </a:schemeClr>
                </a:solidFill>
              </a:endParaRPr>
            </a:p>
          </p:txBody>
        </p:sp>
        <p:pic>
          <p:nvPicPr>
            <p:cNvPr id="25" name="Picture 24" descr="Square-OSK.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89238" y="3847912"/>
              <a:ext cx="2399003" cy="2001256"/>
            </a:xfrm>
            <a:prstGeom prst="rect">
              <a:avLst/>
            </a:prstGeom>
          </p:spPr>
        </p:pic>
      </p:grpSp>
    </p:spTree>
    <p:extLst>
      <p:ext uri="{BB962C8B-B14F-4D97-AF65-F5344CB8AC3E}">
        <p14:creationId xmlns:p14="http://schemas.microsoft.com/office/powerpoint/2010/main" val="21587277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6000"/>
          </a:blip>
          <a:srcRect l="11152"/>
          <a:stretch/>
        </p:blipFill>
        <p:spPr>
          <a:xfrm>
            <a:off x="-1" y="-5280"/>
            <a:ext cx="9144001" cy="6863280"/>
          </a:xfrm>
          <a:prstGeom prst="rect">
            <a:avLst/>
          </a:prstGeom>
        </p:spPr>
      </p:pic>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Key Questions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Content Placeholder 2"/>
          <p:cNvSpPr>
            <a:spLocks noGrp="1"/>
          </p:cNvSpPr>
          <p:nvPr>
            <p:ph sz="half" idx="1"/>
          </p:nvPr>
        </p:nvSpPr>
        <p:spPr>
          <a:xfrm>
            <a:off x="685800" y="1819830"/>
            <a:ext cx="7772400" cy="4114800"/>
          </a:xfrm>
        </p:spPr>
        <p:txBody>
          <a:bodyPr anchor="t"/>
          <a:lstStyle/>
          <a:p>
            <a:pPr marL="0" indent="0" algn="ctr" eaLnBrk="1" hangingPunct="1">
              <a:lnSpc>
                <a:spcPct val="120000"/>
              </a:lnSpc>
              <a:spcAft>
                <a:spcPts val="600"/>
              </a:spcAft>
              <a:buNone/>
            </a:pPr>
            <a:r>
              <a:rPr lang="en-US" sz="2200" i="1" dirty="0" smtClean="0"/>
              <a:t>Must gesture clarity and typing speed </a:t>
            </a:r>
            <a:br>
              <a:rPr lang="en-US" sz="2200" i="1" dirty="0" smtClean="0"/>
            </a:br>
            <a:r>
              <a:rPr lang="en-US" sz="2200" i="1" dirty="0" smtClean="0"/>
              <a:t>necessarily conflict?</a:t>
            </a:r>
          </a:p>
          <a:p>
            <a:pPr marL="0" indent="0" algn="ctr" eaLnBrk="1" hangingPunct="1">
              <a:lnSpc>
                <a:spcPct val="120000"/>
              </a:lnSpc>
              <a:spcAft>
                <a:spcPts val="1200"/>
              </a:spcAft>
              <a:buNone/>
            </a:pPr>
            <a:endParaRPr lang="en-US" sz="2200" i="1" dirty="0"/>
          </a:p>
          <a:p>
            <a:pPr marL="0" indent="0" algn="ctr" eaLnBrk="1" hangingPunct="1">
              <a:lnSpc>
                <a:spcPct val="120000"/>
              </a:lnSpc>
              <a:spcAft>
                <a:spcPts val="600"/>
              </a:spcAft>
              <a:buNone/>
            </a:pPr>
            <a:r>
              <a:rPr lang="en-US" sz="2200" i="1" dirty="0" smtClean="0"/>
              <a:t>How much clearer can gestures get?</a:t>
            </a:r>
          </a:p>
          <a:p>
            <a:pPr marL="0" indent="0" algn="ctr" eaLnBrk="1" hangingPunct="1">
              <a:lnSpc>
                <a:spcPct val="120000"/>
              </a:lnSpc>
              <a:spcAft>
                <a:spcPts val="1200"/>
              </a:spcAft>
              <a:buNone/>
            </a:pPr>
            <a:endParaRPr lang="en-US" sz="2200" i="1" dirty="0"/>
          </a:p>
          <a:p>
            <a:pPr marL="0" indent="0" algn="ctr" eaLnBrk="1" hangingPunct="1">
              <a:lnSpc>
                <a:spcPct val="120000"/>
              </a:lnSpc>
              <a:spcAft>
                <a:spcPts val="600"/>
              </a:spcAft>
              <a:buNone/>
            </a:pPr>
            <a:r>
              <a:rPr lang="en-US" sz="2200" i="1" dirty="0" smtClean="0"/>
              <a:t>How will keeping the layout </a:t>
            </a:r>
            <a:br>
              <a:rPr lang="en-US" sz="2200" i="1" dirty="0" smtClean="0"/>
            </a:br>
            <a:r>
              <a:rPr lang="en-US" sz="2200" i="1" dirty="0" smtClean="0"/>
              <a:t>similar to Qwerty affect our results?</a:t>
            </a:r>
            <a:endParaRPr lang="en-US" sz="2200" i="1" dirty="0"/>
          </a:p>
        </p:txBody>
      </p:sp>
    </p:spTree>
    <p:extLst>
      <p:ext uri="{BB962C8B-B14F-4D97-AF65-F5344CB8AC3E}">
        <p14:creationId xmlns:p14="http://schemas.microsoft.com/office/powerpoint/2010/main" val="2535640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4"/>
          <p:cNvSpPr>
            <a:spLocks noChangeArrowheads="1"/>
          </p:cNvSpPr>
          <p:nvPr/>
        </p:nvSpPr>
        <p:spPr bwMode="auto">
          <a:xfrm>
            <a:off x="685800" y="3009900"/>
            <a:ext cx="77724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r>
              <a:rPr lang="en-US" altLang="zh-CN" sz="3200" dirty="0" smtClean="0">
                <a:solidFill>
                  <a:srgbClr val="FFCC00"/>
                </a:solidFill>
                <a:ea typeface="宋体" pitchFamily="2" charset="-122"/>
              </a:rPr>
              <a:t>Optimization Metrics</a:t>
            </a:r>
            <a:endParaRPr lang="en-US" altLang="zh-CN" sz="3200" dirty="0">
              <a:solidFill>
                <a:srgbClr val="FFCC00"/>
              </a:solidFill>
              <a:ea typeface="宋体" pitchFamily="2" charset="-122"/>
            </a:endParaRPr>
          </a:p>
        </p:txBody>
      </p:sp>
    </p:spTree>
    <p:extLst>
      <p:ext uri="{BB962C8B-B14F-4D97-AF65-F5344CB8AC3E}">
        <p14:creationId xmlns:p14="http://schemas.microsoft.com/office/powerpoint/2010/main" val="41952664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Gesture Clarity Metric</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Content Placeholder 2"/>
          <p:cNvSpPr txBox="1">
            <a:spLocks/>
          </p:cNvSpPr>
          <p:nvPr/>
        </p:nvSpPr>
        <p:spPr bwMode="auto">
          <a:xfrm>
            <a:off x="864461" y="1363802"/>
            <a:ext cx="1024469"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Basis</a:t>
            </a:r>
            <a:r>
              <a:rPr lang="en-US" sz="1800" dirty="0" smtClean="0">
                <a:solidFill>
                  <a:schemeClr val="accent6"/>
                </a:solidFill>
              </a:rPr>
              <a:t>:</a:t>
            </a:r>
            <a:endParaRPr lang="en-US" sz="1800" dirty="0" smtClean="0">
              <a:solidFill>
                <a:srgbClr val="FFFFFF"/>
              </a:solidFill>
            </a:endParaRPr>
          </a:p>
        </p:txBody>
      </p:sp>
      <p:sp>
        <p:nvSpPr>
          <p:cNvPr id="14" name="Content Placeholder 2"/>
          <p:cNvSpPr txBox="1">
            <a:spLocks/>
          </p:cNvSpPr>
          <p:nvPr/>
        </p:nvSpPr>
        <p:spPr bwMode="auto">
          <a:xfrm>
            <a:off x="1813240" y="1365199"/>
            <a:ext cx="5538006"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Proportional shape matching</a:t>
            </a:r>
          </a:p>
        </p:txBody>
      </p:sp>
      <p:sp>
        <p:nvSpPr>
          <p:cNvPr id="19" name="Content Placeholder 2"/>
          <p:cNvSpPr txBox="1">
            <a:spLocks/>
          </p:cNvSpPr>
          <p:nvPr/>
        </p:nvSpPr>
        <p:spPr bwMode="auto">
          <a:xfrm>
            <a:off x="683274" y="1827403"/>
            <a:ext cx="1205655"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Input</a:t>
            </a:r>
            <a:r>
              <a:rPr lang="en-US" sz="1800" dirty="0" smtClean="0">
                <a:solidFill>
                  <a:schemeClr val="accent6"/>
                </a:solidFill>
              </a:rPr>
              <a:t>:</a:t>
            </a:r>
            <a:endParaRPr lang="en-US" sz="1800" dirty="0" smtClean="0">
              <a:solidFill>
                <a:srgbClr val="FFFFFF"/>
              </a:solidFill>
            </a:endParaRPr>
          </a:p>
        </p:txBody>
      </p:sp>
      <p:pic>
        <p:nvPicPr>
          <p:cNvPr id="23" name="Content Placeholder 2"/>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813240" y="2842719"/>
            <a:ext cx="5514468" cy="25272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24" name="Object 23"/>
          <p:cNvGraphicFramePr>
            <a:graphicFrameLocks noChangeAspect="1"/>
          </p:cNvGraphicFramePr>
          <p:nvPr>
            <p:extLst>
              <p:ext uri="{D42A27DB-BD31-4B8C-83A1-F6EECF244321}">
                <p14:modId xmlns:p14="http://schemas.microsoft.com/office/powerpoint/2010/main" val="3396413508"/>
              </p:ext>
            </p:extLst>
          </p:nvPr>
        </p:nvGraphicFramePr>
        <p:xfrm>
          <a:off x="1813240" y="5424520"/>
          <a:ext cx="5486400" cy="927100"/>
        </p:xfrm>
        <a:graphic>
          <a:graphicData uri="http://schemas.openxmlformats.org/presentationml/2006/ole">
            <mc:AlternateContent xmlns:mc="http://schemas.openxmlformats.org/markup-compatibility/2006">
              <mc:Choice xmlns:v="urn:schemas-microsoft-com:vml" Requires="v">
                <p:oleObj spid="_x0000_s1606" name="Document" r:id="rId6" imgW="5486400" imgH="927100" progId="Word.Document.12">
                  <p:embed/>
                </p:oleObj>
              </mc:Choice>
              <mc:Fallback>
                <p:oleObj name="Document" r:id="rId6" imgW="5486400" imgH="927100" progId="Word.Document.12">
                  <p:embed/>
                  <p:pic>
                    <p:nvPicPr>
                      <p:cNvPr id="0" name=""/>
                      <p:cNvPicPr/>
                      <p:nvPr/>
                    </p:nvPicPr>
                    <p:blipFill>
                      <a:blip r:embed="rId7"/>
                      <a:stretch>
                        <a:fillRect/>
                      </a:stretch>
                    </p:blipFill>
                    <p:spPr>
                      <a:xfrm>
                        <a:off x="1813240" y="5424520"/>
                        <a:ext cx="5486400" cy="927100"/>
                      </a:xfrm>
                      <a:prstGeom prst="rect">
                        <a:avLst/>
                      </a:prstGeom>
                    </p:spPr>
                  </p:pic>
                </p:oleObj>
              </mc:Fallback>
            </mc:AlternateContent>
          </a:graphicData>
        </a:graphic>
      </p:graphicFrame>
      <p:pic>
        <p:nvPicPr>
          <p:cNvPr id="25" name="Content Placeholder 2"/>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1813240" y="2842719"/>
            <a:ext cx="5514468" cy="25272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6" name="Content Placeholder 2"/>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auto">
          <a:xfrm>
            <a:off x="1813240" y="2842718"/>
            <a:ext cx="5514468" cy="25272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2659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0"/>
                            </p:stCondLst>
                            <p:childTnLst>
                              <p:par>
                                <p:cTn id="14" presetID="10" presetClass="exit" presetSubtype="0" fill="hold" nodeType="afterEffect">
                                  <p:stCondLst>
                                    <p:cond delay="500"/>
                                  </p:stCondLst>
                                  <p:childTnLst>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10" presetClass="entr" presetSubtype="0" fill="hold" nodeType="withEffect">
                                  <p:stCondLst>
                                    <p:cond delay="5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10" presetClass="exit" presetSubtype="0" fill="hold" nodeType="afterEffect">
                                  <p:stCondLst>
                                    <p:cond delay="50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par>
                                <p:cTn id="24" presetID="10" presetClass="entr" presetSubtype="0" fill="hold"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childTnLst>
                                </p:cTn>
                              </p:par>
                              <p:par>
                                <p:cTn id="27" presetID="10" presetClass="entr" presetSubtype="0" fill="hold"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427" y="3250156"/>
            <a:ext cx="4681146" cy="2145373"/>
          </a:xfrm>
          <a:prstGeom prst="rect">
            <a:avLst/>
          </a:prstGeom>
        </p:spPr>
      </p:pic>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Gesture Clarity Metric</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Content Placeholder 2"/>
          <p:cNvSpPr txBox="1">
            <a:spLocks/>
          </p:cNvSpPr>
          <p:nvPr/>
        </p:nvSpPr>
        <p:spPr bwMode="auto">
          <a:xfrm>
            <a:off x="864461" y="1363802"/>
            <a:ext cx="1024469"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Basis</a:t>
            </a:r>
            <a:r>
              <a:rPr lang="en-US" sz="1800" dirty="0" smtClean="0">
                <a:solidFill>
                  <a:schemeClr val="accent6"/>
                </a:solidFill>
              </a:rPr>
              <a:t>:</a:t>
            </a:r>
            <a:endParaRPr lang="en-US" sz="1800" dirty="0" smtClean="0">
              <a:solidFill>
                <a:srgbClr val="FFFFFF"/>
              </a:solidFill>
            </a:endParaRPr>
          </a:p>
        </p:txBody>
      </p:sp>
      <p:sp>
        <p:nvSpPr>
          <p:cNvPr id="14" name="Content Placeholder 2"/>
          <p:cNvSpPr txBox="1">
            <a:spLocks/>
          </p:cNvSpPr>
          <p:nvPr/>
        </p:nvSpPr>
        <p:spPr bwMode="auto">
          <a:xfrm>
            <a:off x="1813240" y="1365199"/>
            <a:ext cx="5538006"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Proportional shape matching</a:t>
            </a:r>
          </a:p>
        </p:txBody>
      </p:sp>
      <p:sp>
        <p:nvSpPr>
          <p:cNvPr id="19" name="Content Placeholder 2"/>
          <p:cNvSpPr txBox="1">
            <a:spLocks/>
          </p:cNvSpPr>
          <p:nvPr/>
        </p:nvSpPr>
        <p:spPr bwMode="auto">
          <a:xfrm>
            <a:off x="683274" y="1827403"/>
            <a:ext cx="1205655"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Input</a:t>
            </a:r>
            <a:r>
              <a:rPr lang="en-US" sz="1800" dirty="0" smtClean="0">
                <a:solidFill>
                  <a:schemeClr val="accent6"/>
                </a:solidFill>
              </a:rPr>
              <a:t>:</a:t>
            </a:r>
            <a:endParaRPr lang="en-US" sz="1800" dirty="0" smtClean="0">
              <a:solidFill>
                <a:srgbClr val="FFFFFF"/>
              </a:solidFill>
            </a:endParaRPr>
          </a:p>
        </p:txBody>
      </p:sp>
      <p:sp>
        <p:nvSpPr>
          <p:cNvPr id="20" name="Content Placeholder 2"/>
          <p:cNvSpPr txBox="1">
            <a:spLocks/>
          </p:cNvSpPr>
          <p:nvPr/>
        </p:nvSpPr>
        <p:spPr bwMode="auto">
          <a:xfrm>
            <a:off x="1813240" y="1828800"/>
            <a:ext cx="5538006"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Keyboard layout </a:t>
            </a:r>
            <a:r>
              <a:rPr lang="en-US" sz="1900" i="1" dirty="0" smtClean="0">
                <a:solidFill>
                  <a:srgbClr val="FFFFFF"/>
                </a:solidFill>
              </a:rPr>
              <a:t>K</a:t>
            </a:r>
          </a:p>
        </p:txBody>
      </p:sp>
      <p:sp>
        <p:nvSpPr>
          <p:cNvPr id="21" name="Content Placeholder 2"/>
          <p:cNvSpPr txBox="1">
            <a:spLocks/>
          </p:cNvSpPr>
          <p:nvPr/>
        </p:nvSpPr>
        <p:spPr bwMode="auto">
          <a:xfrm>
            <a:off x="683275" y="2286000"/>
            <a:ext cx="1205655"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Output</a:t>
            </a:r>
            <a:r>
              <a:rPr lang="en-US" sz="1800" dirty="0" smtClean="0">
                <a:solidFill>
                  <a:schemeClr val="accent6"/>
                </a:solidFill>
              </a:rPr>
              <a:t>:</a:t>
            </a:r>
            <a:endParaRPr lang="en-US" sz="1800" dirty="0" smtClean="0">
              <a:solidFill>
                <a:srgbClr val="FFFFFF"/>
              </a:solidFill>
            </a:endParaRPr>
          </a:p>
        </p:txBody>
      </p:sp>
      <p:sp>
        <p:nvSpPr>
          <p:cNvPr id="22" name="Content Placeholder 2"/>
          <p:cNvSpPr txBox="1">
            <a:spLocks/>
          </p:cNvSpPr>
          <p:nvPr/>
        </p:nvSpPr>
        <p:spPr bwMode="auto">
          <a:xfrm>
            <a:off x="1813240" y="2287396"/>
            <a:ext cx="6621765" cy="706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a:solidFill>
                  <a:srgbClr val="FFFFFF"/>
                </a:solidFill>
              </a:rPr>
              <a:t>A</a:t>
            </a:r>
            <a:r>
              <a:rPr lang="en-US" sz="1900" dirty="0" smtClean="0">
                <a:solidFill>
                  <a:srgbClr val="FFFFFF"/>
                </a:solidFill>
              </a:rPr>
              <a:t>verage distance between a word and its </a:t>
            </a:r>
            <a:br>
              <a:rPr lang="en-US" sz="1900" dirty="0" smtClean="0">
                <a:solidFill>
                  <a:srgbClr val="FFFFFF"/>
                </a:solidFill>
              </a:rPr>
            </a:br>
            <a:r>
              <a:rPr lang="en-US" sz="1900" dirty="0" smtClean="0">
                <a:solidFill>
                  <a:srgbClr val="FFFFFF"/>
                </a:solidFill>
              </a:rPr>
              <a:t>nearest neighbor on </a:t>
            </a:r>
            <a:r>
              <a:rPr lang="en-US" sz="1900" i="1" dirty="0" smtClean="0">
                <a:solidFill>
                  <a:srgbClr val="FFFFFF"/>
                </a:solidFill>
              </a:rPr>
              <a:t>K</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1427" y="3250156"/>
            <a:ext cx="4681146" cy="2145374"/>
          </a:xfrm>
          <a:prstGeom prst="rect">
            <a:avLst/>
          </a:prstGeom>
        </p:spPr>
      </p:pic>
      <p:sp>
        <p:nvSpPr>
          <p:cNvPr id="11" name="Rectangle 10"/>
          <p:cNvSpPr/>
          <p:nvPr/>
        </p:nvSpPr>
        <p:spPr>
          <a:xfrm>
            <a:off x="1252422" y="5697480"/>
            <a:ext cx="6639156" cy="883797"/>
          </a:xfrm>
          <a:prstGeom prst="rect">
            <a:avLst/>
          </a:prstGeom>
          <a:noFill/>
          <a:ln w="19050" cmpd="sng">
            <a:solidFill>
              <a:srgbClr val="FF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3628299496"/>
              </p:ext>
            </p:extLst>
          </p:nvPr>
        </p:nvGraphicFramePr>
        <p:xfrm>
          <a:off x="1509713" y="5781675"/>
          <a:ext cx="6172200" cy="749300"/>
        </p:xfrm>
        <a:graphic>
          <a:graphicData uri="http://schemas.openxmlformats.org/presentationml/2006/ole">
            <mc:AlternateContent xmlns:mc="http://schemas.openxmlformats.org/markup-compatibility/2006">
              <mc:Choice xmlns:v="urn:schemas-microsoft-com:vml" Requires="v">
                <p:oleObj spid="_x0000_s53332" name="Document" r:id="rId7" imgW="6172200" imgH="749300" progId="Word.Document.12">
                  <p:embed/>
                </p:oleObj>
              </mc:Choice>
              <mc:Fallback>
                <p:oleObj name="Document" r:id="rId7" imgW="6172200" imgH="749300" progId="Word.Document.12">
                  <p:embed/>
                  <p:pic>
                    <p:nvPicPr>
                      <p:cNvPr id="0" name=""/>
                      <p:cNvPicPr/>
                      <p:nvPr/>
                    </p:nvPicPr>
                    <p:blipFill>
                      <a:blip r:embed="rId8"/>
                      <a:stretch>
                        <a:fillRect/>
                      </a:stretch>
                    </p:blipFill>
                    <p:spPr>
                      <a:xfrm>
                        <a:off x="1509713" y="5781675"/>
                        <a:ext cx="6172200" cy="749300"/>
                      </a:xfrm>
                      <a:prstGeom prst="rect">
                        <a:avLst/>
                      </a:prstGeom>
                    </p:spPr>
                  </p:pic>
                </p:oleObj>
              </mc:Fallback>
            </mc:AlternateContent>
          </a:graphicData>
        </a:graphic>
      </p:graphicFrame>
    </p:spTree>
    <p:extLst>
      <p:ext uri="{BB962C8B-B14F-4D97-AF65-F5344CB8AC3E}">
        <p14:creationId xmlns:p14="http://schemas.microsoft.com/office/powerpoint/2010/main" val="27287187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Gesture Speed Metric</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Content Placeholder 2"/>
          <p:cNvSpPr txBox="1">
            <a:spLocks/>
          </p:cNvSpPr>
          <p:nvPr/>
        </p:nvSpPr>
        <p:spPr bwMode="auto">
          <a:xfrm>
            <a:off x="864461" y="1363802"/>
            <a:ext cx="1024469"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Basis</a:t>
            </a:r>
            <a:r>
              <a:rPr lang="en-US" sz="1800" dirty="0" smtClean="0">
                <a:solidFill>
                  <a:schemeClr val="accent6"/>
                </a:solidFill>
              </a:rPr>
              <a:t>:</a:t>
            </a:r>
            <a:endParaRPr lang="en-US" sz="1800" dirty="0" smtClean="0">
              <a:solidFill>
                <a:srgbClr val="FFFFFF"/>
              </a:solidFill>
            </a:endParaRPr>
          </a:p>
        </p:txBody>
      </p:sp>
      <p:sp>
        <p:nvSpPr>
          <p:cNvPr id="14" name="Content Placeholder 2"/>
          <p:cNvSpPr txBox="1">
            <a:spLocks/>
          </p:cNvSpPr>
          <p:nvPr/>
        </p:nvSpPr>
        <p:spPr bwMode="auto">
          <a:xfrm>
            <a:off x="1813240" y="1365199"/>
            <a:ext cx="5538006"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None/>
            </a:pPr>
            <a:r>
              <a:rPr lang="en-US" sz="1900" dirty="0" smtClean="0">
                <a:solidFill>
                  <a:srgbClr val="FFFFFF"/>
                </a:solidFill>
              </a:rPr>
              <a:t>CLC </a:t>
            </a:r>
            <a:r>
              <a:rPr lang="en-US" sz="1900" dirty="0">
                <a:solidFill>
                  <a:srgbClr val="FFFFFF"/>
                </a:solidFill>
              </a:rPr>
              <a:t>Model </a:t>
            </a:r>
            <a:r>
              <a:rPr lang="en-US" sz="1900" dirty="0" smtClean="0">
                <a:solidFill>
                  <a:srgbClr val="FFFFFF"/>
                </a:solidFill>
              </a:rPr>
              <a:t> </a:t>
            </a:r>
            <a:r>
              <a:rPr lang="en-US" sz="1200" dirty="0" smtClean="0">
                <a:solidFill>
                  <a:schemeClr val="bg1">
                    <a:lumMod val="65000"/>
                  </a:schemeClr>
                </a:solidFill>
              </a:rPr>
              <a:t>[Cao and Zhai, 2007]</a:t>
            </a:r>
            <a:r>
              <a:rPr lang="en-US" sz="500" dirty="0" smtClean="0">
                <a:solidFill>
                  <a:schemeClr val="bg1">
                    <a:lumMod val="65000"/>
                  </a:schemeClr>
                </a:solidFill>
              </a:rPr>
              <a:t> </a:t>
            </a:r>
            <a:endParaRPr lang="en-US" sz="1900" dirty="0" smtClean="0">
              <a:solidFill>
                <a:srgbClr val="FFFFFF"/>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39659598"/>
              </p:ext>
            </p:extLst>
          </p:nvPr>
        </p:nvGraphicFramePr>
        <p:xfrm>
          <a:off x="4730491" y="4493569"/>
          <a:ext cx="2286000" cy="368300"/>
        </p:xfrm>
        <a:graphic>
          <a:graphicData uri="http://schemas.openxmlformats.org/presentationml/2006/ole">
            <mc:AlternateContent xmlns:mc="http://schemas.openxmlformats.org/markup-compatibility/2006">
              <mc:Choice xmlns:v="urn:schemas-microsoft-com:vml" Requires="v">
                <p:oleObj spid="_x0000_s47730" name="Document" r:id="rId5" imgW="2286000" imgH="368300" progId="Word.Document.12">
                  <p:embed/>
                </p:oleObj>
              </mc:Choice>
              <mc:Fallback>
                <p:oleObj name="Document" r:id="rId5" imgW="2286000" imgH="368300" progId="Word.Document.12">
                  <p:embed/>
                  <p:pic>
                    <p:nvPicPr>
                      <p:cNvPr id="0" name=""/>
                      <p:cNvPicPr/>
                      <p:nvPr/>
                    </p:nvPicPr>
                    <p:blipFill>
                      <a:blip r:embed="rId6"/>
                      <a:stretch>
                        <a:fillRect/>
                      </a:stretch>
                    </p:blipFill>
                    <p:spPr>
                      <a:xfrm>
                        <a:off x="4730491" y="4493569"/>
                        <a:ext cx="2286000" cy="3683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69630690"/>
              </p:ext>
            </p:extLst>
          </p:nvPr>
        </p:nvGraphicFramePr>
        <p:xfrm>
          <a:off x="4718477" y="3479157"/>
          <a:ext cx="2120900" cy="596900"/>
        </p:xfrm>
        <a:graphic>
          <a:graphicData uri="http://schemas.openxmlformats.org/presentationml/2006/ole">
            <mc:AlternateContent xmlns:mc="http://schemas.openxmlformats.org/markup-compatibility/2006">
              <mc:Choice xmlns:v="urn:schemas-microsoft-com:vml" Requires="v">
                <p:oleObj spid="_x0000_s47731" name="Document" r:id="rId8" imgW="2120900" imgH="596900" progId="Word.Document.12">
                  <p:embed/>
                </p:oleObj>
              </mc:Choice>
              <mc:Fallback>
                <p:oleObj name="Document" r:id="rId8" imgW="2120900" imgH="596900" progId="Word.Document.12">
                  <p:embed/>
                  <p:pic>
                    <p:nvPicPr>
                      <p:cNvPr id="0" name=""/>
                      <p:cNvPicPr/>
                      <p:nvPr/>
                    </p:nvPicPr>
                    <p:blipFill>
                      <a:blip r:embed="rId9"/>
                      <a:stretch>
                        <a:fillRect/>
                      </a:stretch>
                    </p:blipFill>
                    <p:spPr>
                      <a:xfrm>
                        <a:off x="4718477" y="3479157"/>
                        <a:ext cx="2120900" cy="5969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66408907"/>
              </p:ext>
            </p:extLst>
          </p:nvPr>
        </p:nvGraphicFramePr>
        <p:xfrm>
          <a:off x="4728178" y="5287620"/>
          <a:ext cx="2743200" cy="368300"/>
        </p:xfrm>
        <a:graphic>
          <a:graphicData uri="http://schemas.openxmlformats.org/presentationml/2006/ole">
            <mc:AlternateContent xmlns:mc="http://schemas.openxmlformats.org/markup-compatibility/2006">
              <mc:Choice xmlns:v="urn:schemas-microsoft-com:vml" Requires="v">
                <p:oleObj spid="_x0000_s47732" name="Document" r:id="rId11" imgW="2743200" imgH="368300" progId="Word.Document.12">
                  <p:embed/>
                </p:oleObj>
              </mc:Choice>
              <mc:Fallback>
                <p:oleObj name="Document" r:id="rId11" imgW="2743200" imgH="368300" progId="Word.Document.12">
                  <p:embed/>
                  <p:pic>
                    <p:nvPicPr>
                      <p:cNvPr id="0" name=""/>
                      <p:cNvPicPr/>
                      <p:nvPr/>
                    </p:nvPicPr>
                    <p:blipFill>
                      <a:blip r:embed="rId12"/>
                      <a:stretch>
                        <a:fillRect/>
                      </a:stretch>
                    </p:blipFill>
                    <p:spPr>
                      <a:xfrm>
                        <a:off x="4728178" y="5287620"/>
                        <a:ext cx="2743200" cy="368300"/>
                      </a:xfrm>
                      <a:prstGeom prst="rect">
                        <a:avLst/>
                      </a:prstGeom>
                    </p:spPr>
                  </p:pic>
                </p:oleObj>
              </mc:Fallback>
            </mc:AlternateContent>
          </a:graphicData>
        </a:graphic>
      </p:graphicFrame>
      <p:pic>
        <p:nvPicPr>
          <p:cNvPr id="3" name="Picture 2" descr="CLC Model (whit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58917" y="3244850"/>
            <a:ext cx="1637276" cy="2652387"/>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58918" y="3244850"/>
            <a:ext cx="1637275" cy="2652387"/>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58918" y="3244850"/>
            <a:ext cx="1637275" cy="2652385"/>
          </a:xfrm>
          <a:prstGeom prst="rect">
            <a:avLst/>
          </a:prstGeom>
        </p:spPr>
      </p:pic>
      <p:pic>
        <p:nvPicPr>
          <p:cNvPr id="17" name="Pictur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58918" y="3244852"/>
            <a:ext cx="1637274" cy="2652385"/>
          </a:xfrm>
          <a:prstGeom prst="rect">
            <a:avLst/>
          </a:prstGeom>
        </p:spPr>
      </p:pic>
      <p:sp>
        <p:nvSpPr>
          <p:cNvPr id="18" name="Rectangle 17"/>
          <p:cNvSpPr/>
          <p:nvPr/>
        </p:nvSpPr>
        <p:spPr>
          <a:xfrm>
            <a:off x="4562593" y="4258148"/>
            <a:ext cx="2624667" cy="774816"/>
          </a:xfrm>
          <a:prstGeom prst="rect">
            <a:avLst/>
          </a:prstGeom>
          <a:noFill/>
          <a:ln w="19050" cmpd="sng">
            <a:solidFill>
              <a:srgbClr val="FF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3148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57144" y="5697480"/>
            <a:ext cx="3629712" cy="883797"/>
          </a:xfrm>
          <a:prstGeom prst="rect">
            <a:avLst/>
          </a:prstGeom>
          <a:noFill/>
          <a:ln w="19050" cmpd="sng">
            <a:solidFill>
              <a:srgbClr val="FF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Gesture Speed Metric</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Content Placeholder 2"/>
          <p:cNvSpPr txBox="1">
            <a:spLocks/>
          </p:cNvSpPr>
          <p:nvPr/>
        </p:nvSpPr>
        <p:spPr bwMode="auto">
          <a:xfrm>
            <a:off x="864461" y="1363802"/>
            <a:ext cx="1024469"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Basis</a:t>
            </a:r>
            <a:r>
              <a:rPr lang="en-US" sz="1800" dirty="0" smtClean="0">
                <a:solidFill>
                  <a:schemeClr val="accent6"/>
                </a:solidFill>
              </a:rPr>
              <a:t>:</a:t>
            </a:r>
            <a:endParaRPr lang="en-US" sz="1800" dirty="0" smtClean="0">
              <a:solidFill>
                <a:srgbClr val="FFFFFF"/>
              </a:solidFill>
            </a:endParaRPr>
          </a:p>
        </p:txBody>
      </p:sp>
      <p:sp>
        <p:nvSpPr>
          <p:cNvPr id="19" name="Content Placeholder 2"/>
          <p:cNvSpPr txBox="1">
            <a:spLocks/>
          </p:cNvSpPr>
          <p:nvPr/>
        </p:nvSpPr>
        <p:spPr bwMode="auto">
          <a:xfrm>
            <a:off x="683274" y="1827403"/>
            <a:ext cx="1205655"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Input</a:t>
            </a:r>
            <a:r>
              <a:rPr lang="en-US" sz="1800" dirty="0" smtClean="0">
                <a:solidFill>
                  <a:schemeClr val="accent6"/>
                </a:solidFill>
              </a:rPr>
              <a:t>:</a:t>
            </a:r>
            <a:endParaRPr lang="en-US" sz="1800" dirty="0" smtClean="0">
              <a:solidFill>
                <a:srgbClr val="FFFFFF"/>
              </a:solidFill>
            </a:endParaRPr>
          </a:p>
        </p:txBody>
      </p:sp>
      <p:sp>
        <p:nvSpPr>
          <p:cNvPr id="20" name="Content Placeholder 2"/>
          <p:cNvSpPr txBox="1">
            <a:spLocks/>
          </p:cNvSpPr>
          <p:nvPr/>
        </p:nvSpPr>
        <p:spPr bwMode="auto">
          <a:xfrm>
            <a:off x="1813240" y="1828800"/>
            <a:ext cx="5538006"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Keyboard layout </a:t>
            </a:r>
            <a:r>
              <a:rPr lang="en-US" sz="1900" i="1" dirty="0" smtClean="0">
                <a:solidFill>
                  <a:srgbClr val="FFFFFF"/>
                </a:solidFill>
              </a:rPr>
              <a:t>K</a:t>
            </a:r>
          </a:p>
        </p:txBody>
      </p:sp>
      <p:sp>
        <p:nvSpPr>
          <p:cNvPr id="21" name="Content Placeholder 2"/>
          <p:cNvSpPr txBox="1">
            <a:spLocks/>
          </p:cNvSpPr>
          <p:nvPr/>
        </p:nvSpPr>
        <p:spPr bwMode="auto">
          <a:xfrm>
            <a:off x="683275" y="2286000"/>
            <a:ext cx="1205655"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Output</a:t>
            </a:r>
            <a:r>
              <a:rPr lang="en-US" sz="1800" dirty="0" smtClean="0">
                <a:solidFill>
                  <a:schemeClr val="accent6"/>
                </a:solidFill>
              </a:rPr>
              <a:t>:</a:t>
            </a:r>
            <a:endParaRPr lang="en-US" sz="1800" dirty="0" smtClean="0">
              <a:solidFill>
                <a:srgbClr val="FFFFFF"/>
              </a:solidFill>
            </a:endParaRPr>
          </a:p>
        </p:txBody>
      </p:sp>
      <p:sp>
        <p:nvSpPr>
          <p:cNvPr id="22" name="Content Placeholder 2"/>
          <p:cNvSpPr txBox="1">
            <a:spLocks/>
          </p:cNvSpPr>
          <p:nvPr/>
        </p:nvSpPr>
        <p:spPr bwMode="auto">
          <a:xfrm>
            <a:off x="1813240" y="2287396"/>
            <a:ext cx="6621765" cy="5356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Expected gesture typing speed on </a:t>
            </a:r>
            <a:r>
              <a:rPr lang="en-US" sz="1900" i="1" dirty="0" smtClean="0">
                <a:solidFill>
                  <a:srgbClr val="FFFFFF"/>
                </a:solidFill>
              </a:rPr>
              <a:t>K</a:t>
            </a:r>
          </a:p>
        </p:txBody>
      </p:sp>
      <p:graphicFrame>
        <p:nvGraphicFramePr>
          <p:cNvPr id="2" name="Object 1"/>
          <p:cNvGraphicFramePr>
            <a:graphicFrameLocks noChangeAspect="1"/>
          </p:cNvGraphicFramePr>
          <p:nvPr>
            <p:extLst>
              <p:ext uri="{D42A27DB-BD31-4B8C-83A1-F6EECF244321}">
                <p14:modId xmlns:p14="http://schemas.microsoft.com/office/powerpoint/2010/main" val="1709856353"/>
              </p:ext>
            </p:extLst>
          </p:nvPr>
        </p:nvGraphicFramePr>
        <p:xfrm>
          <a:off x="2660650" y="4757738"/>
          <a:ext cx="3835400" cy="749300"/>
        </p:xfrm>
        <a:graphic>
          <a:graphicData uri="http://schemas.openxmlformats.org/presentationml/2006/ole">
            <mc:AlternateContent xmlns:mc="http://schemas.openxmlformats.org/markup-compatibility/2006">
              <mc:Choice xmlns:v="urn:schemas-microsoft-com:vml" Requires="v">
                <p:oleObj spid="_x0000_s59459" name="Document" r:id="rId5" imgW="3835400" imgH="749300" progId="Word.Document.12">
                  <p:embed/>
                </p:oleObj>
              </mc:Choice>
              <mc:Fallback>
                <p:oleObj name="Document" r:id="rId5" imgW="3835400" imgH="749300" progId="Word.Document.12">
                  <p:embed/>
                  <p:pic>
                    <p:nvPicPr>
                      <p:cNvPr id="0" name=""/>
                      <p:cNvPicPr/>
                      <p:nvPr/>
                    </p:nvPicPr>
                    <p:blipFill>
                      <a:blip r:embed="rId6"/>
                      <a:stretch>
                        <a:fillRect/>
                      </a:stretch>
                    </p:blipFill>
                    <p:spPr>
                      <a:xfrm>
                        <a:off x="2660650" y="4757738"/>
                        <a:ext cx="3835400" cy="749300"/>
                      </a:xfrm>
                      <a:prstGeom prst="rect">
                        <a:avLst/>
                      </a:prstGeom>
                    </p:spPr>
                  </p:pic>
                </p:oleObj>
              </mc:Fallback>
            </mc:AlternateContent>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9883" y="2870392"/>
            <a:ext cx="3804234" cy="1743483"/>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531721747"/>
              </p:ext>
            </p:extLst>
          </p:nvPr>
        </p:nvGraphicFramePr>
        <p:xfrm>
          <a:off x="2677815" y="5781675"/>
          <a:ext cx="3835400" cy="749300"/>
        </p:xfrm>
        <a:graphic>
          <a:graphicData uri="http://schemas.openxmlformats.org/presentationml/2006/ole">
            <mc:AlternateContent xmlns:mc="http://schemas.openxmlformats.org/markup-compatibility/2006">
              <mc:Choice xmlns:v="urn:schemas-microsoft-com:vml" Requires="v">
                <p:oleObj spid="_x0000_s59460" name="Document" r:id="rId9" imgW="3835400" imgH="749300" progId="Word.Document.12">
                  <p:embed/>
                </p:oleObj>
              </mc:Choice>
              <mc:Fallback>
                <p:oleObj name="Document" r:id="rId9" imgW="3835400" imgH="749300" progId="Word.Document.12">
                  <p:embed/>
                  <p:pic>
                    <p:nvPicPr>
                      <p:cNvPr id="0" name=""/>
                      <p:cNvPicPr/>
                      <p:nvPr/>
                    </p:nvPicPr>
                    <p:blipFill>
                      <a:blip r:embed="rId10"/>
                      <a:stretch>
                        <a:fillRect/>
                      </a:stretch>
                    </p:blipFill>
                    <p:spPr>
                      <a:xfrm>
                        <a:off x="2677815" y="5781675"/>
                        <a:ext cx="3835400" cy="749300"/>
                      </a:xfrm>
                      <a:prstGeom prst="rect">
                        <a:avLst/>
                      </a:prstGeom>
                    </p:spPr>
                  </p:pic>
                </p:oleObj>
              </mc:Fallback>
            </mc:AlternateContent>
          </a:graphicData>
        </a:graphic>
      </p:graphicFrame>
      <p:sp>
        <p:nvSpPr>
          <p:cNvPr id="15" name="Content Placeholder 2"/>
          <p:cNvSpPr txBox="1">
            <a:spLocks/>
          </p:cNvSpPr>
          <p:nvPr/>
        </p:nvSpPr>
        <p:spPr bwMode="auto">
          <a:xfrm>
            <a:off x="1813240" y="1365199"/>
            <a:ext cx="5538006"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None/>
            </a:pPr>
            <a:r>
              <a:rPr lang="en-US" sz="1900" dirty="0" smtClean="0">
                <a:solidFill>
                  <a:srgbClr val="FFFFFF"/>
                </a:solidFill>
              </a:rPr>
              <a:t>CLC </a:t>
            </a:r>
            <a:r>
              <a:rPr lang="en-US" sz="1900" dirty="0">
                <a:solidFill>
                  <a:srgbClr val="FFFFFF"/>
                </a:solidFill>
              </a:rPr>
              <a:t>Model </a:t>
            </a:r>
            <a:r>
              <a:rPr lang="en-US" sz="1900" dirty="0" smtClean="0">
                <a:solidFill>
                  <a:srgbClr val="FFFFFF"/>
                </a:solidFill>
              </a:rPr>
              <a:t> </a:t>
            </a:r>
            <a:r>
              <a:rPr lang="en-US" sz="1200" dirty="0" smtClean="0">
                <a:solidFill>
                  <a:schemeClr val="bg1">
                    <a:lumMod val="65000"/>
                  </a:schemeClr>
                </a:solidFill>
              </a:rPr>
              <a:t>[Cao and Zhai, 2007]</a:t>
            </a:r>
            <a:r>
              <a:rPr lang="en-US" sz="500" dirty="0" smtClean="0">
                <a:solidFill>
                  <a:schemeClr val="bg1">
                    <a:lumMod val="65000"/>
                  </a:schemeClr>
                </a:solidFill>
              </a:rPr>
              <a:t> </a:t>
            </a:r>
            <a:endParaRPr lang="en-US" sz="1900" dirty="0" smtClean="0">
              <a:solidFill>
                <a:srgbClr val="FFFFFF"/>
              </a:solidFill>
            </a:endParaRPr>
          </a:p>
        </p:txBody>
      </p:sp>
    </p:spTree>
    <p:extLst>
      <p:ext uri="{BB962C8B-B14F-4D97-AF65-F5344CB8AC3E}">
        <p14:creationId xmlns:p14="http://schemas.microsoft.com/office/powerpoint/2010/main" val="35582825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9" grpId="0"/>
      <p:bldP spid="20" grpId="0"/>
      <p:bldP spid="21" grpId="0"/>
      <p:bldP spid="22"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35977" y="5402102"/>
            <a:ext cx="6072046" cy="1016146"/>
          </a:xfrm>
          <a:prstGeom prst="rect">
            <a:avLst/>
          </a:prstGeom>
          <a:noFill/>
          <a:ln w="19050" cmpd="sng">
            <a:solidFill>
              <a:srgbClr val="FF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Qwerty Similarity Metric</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Content Placeholder 2"/>
          <p:cNvSpPr txBox="1">
            <a:spLocks/>
          </p:cNvSpPr>
          <p:nvPr/>
        </p:nvSpPr>
        <p:spPr bwMode="auto">
          <a:xfrm>
            <a:off x="864461" y="1363802"/>
            <a:ext cx="1024469"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Basis</a:t>
            </a:r>
            <a:r>
              <a:rPr lang="en-US" sz="1800" dirty="0" smtClean="0">
                <a:solidFill>
                  <a:schemeClr val="accent6"/>
                </a:solidFill>
              </a:rPr>
              <a:t>:</a:t>
            </a:r>
            <a:endParaRPr lang="en-US" sz="1800" dirty="0" smtClean="0">
              <a:solidFill>
                <a:srgbClr val="FFFFFF"/>
              </a:solidFill>
            </a:endParaRPr>
          </a:p>
        </p:txBody>
      </p:sp>
      <p:sp>
        <p:nvSpPr>
          <p:cNvPr id="14" name="Content Placeholder 2"/>
          <p:cNvSpPr txBox="1">
            <a:spLocks/>
          </p:cNvSpPr>
          <p:nvPr/>
        </p:nvSpPr>
        <p:spPr bwMode="auto">
          <a:xfrm>
            <a:off x="1813240" y="1365199"/>
            <a:ext cx="5538006"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Manhattan distance</a:t>
            </a:r>
          </a:p>
        </p:txBody>
      </p:sp>
      <p:sp>
        <p:nvSpPr>
          <p:cNvPr id="19" name="Content Placeholder 2"/>
          <p:cNvSpPr txBox="1">
            <a:spLocks/>
          </p:cNvSpPr>
          <p:nvPr/>
        </p:nvSpPr>
        <p:spPr bwMode="auto">
          <a:xfrm>
            <a:off x="683274" y="1827403"/>
            <a:ext cx="1205655"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Input</a:t>
            </a:r>
            <a:r>
              <a:rPr lang="en-US" sz="1800" dirty="0" smtClean="0">
                <a:solidFill>
                  <a:schemeClr val="accent6"/>
                </a:solidFill>
              </a:rPr>
              <a:t>:</a:t>
            </a:r>
            <a:endParaRPr lang="en-US" sz="1800" dirty="0" smtClean="0">
              <a:solidFill>
                <a:srgbClr val="FFFFFF"/>
              </a:solidFill>
            </a:endParaRPr>
          </a:p>
        </p:txBody>
      </p:sp>
      <p:sp>
        <p:nvSpPr>
          <p:cNvPr id="20" name="Content Placeholder 2"/>
          <p:cNvSpPr txBox="1">
            <a:spLocks/>
          </p:cNvSpPr>
          <p:nvPr/>
        </p:nvSpPr>
        <p:spPr bwMode="auto">
          <a:xfrm>
            <a:off x="1813240" y="1828800"/>
            <a:ext cx="5538006"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Keyboard layout </a:t>
            </a:r>
            <a:r>
              <a:rPr lang="en-US" sz="1900" i="1" dirty="0" smtClean="0">
                <a:solidFill>
                  <a:srgbClr val="FFFFFF"/>
                </a:solidFill>
              </a:rPr>
              <a:t>K</a:t>
            </a:r>
          </a:p>
        </p:txBody>
      </p:sp>
      <p:sp>
        <p:nvSpPr>
          <p:cNvPr id="21" name="Content Placeholder 2"/>
          <p:cNvSpPr txBox="1">
            <a:spLocks/>
          </p:cNvSpPr>
          <p:nvPr/>
        </p:nvSpPr>
        <p:spPr bwMode="auto">
          <a:xfrm>
            <a:off x="683275" y="2286000"/>
            <a:ext cx="1205655"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r">
              <a:spcAft>
                <a:spcPts val="600"/>
              </a:spcAft>
              <a:buFontTx/>
              <a:buNone/>
            </a:pPr>
            <a:r>
              <a:rPr lang="en-US" sz="1900" dirty="0" smtClean="0">
                <a:solidFill>
                  <a:schemeClr val="accent6"/>
                </a:solidFill>
              </a:rPr>
              <a:t>Output</a:t>
            </a:r>
            <a:r>
              <a:rPr lang="en-US" sz="1800" dirty="0" smtClean="0">
                <a:solidFill>
                  <a:schemeClr val="accent6"/>
                </a:solidFill>
              </a:rPr>
              <a:t>:</a:t>
            </a:r>
            <a:endParaRPr lang="en-US" sz="1800" dirty="0" smtClean="0">
              <a:solidFill>
                <a:srgbClr val="FFFFFF"/>
              </a:solidFill>
            </a:endParaRPr>
          </a:p>
        </p:txBody>
      </p:sp>
      <p:sp>
        <p:nvSpPr>
          <p:cNvPr id="22" name="Content Placeholder 2"/>
          <p:cNvSpPr txBox="1">
            <a:spLocks/>
          </p:cNvSpPr>
          <p:nvPr/>
        </p:nvSpPr>
        <p:spPr bwMode="auto">
          <a:xfrm>
            <a:off x="1813241" y="2287396"/>
            <a:ext cx="6453996" cy="6900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Total displacement between keys’ positions on </a:t>
            </a:r>
            <a:r>
              <a:rPr lang="en-US" sz="1900" i="1" dirty="0" smtClean="0">
                <a:solidFill>
                  <a:srgbClr val="FFFFFF"/>
                </a:solidFill>
              </a:rPr>
              <a:t>K</a:t>
            </a:r>
            <a:r>
              <a:rPr lang="en-US" sz="1900" dirty="0" smtClean="0">
                <a:solidFill>
                  <a:srgbClr val="FFFFFF"/>
                </a:solidFill>
              </a:rPr>
              <a:t> and their positions on Qwerty</a:t>
            </a:r>
            <a:endParaRPr lang="en-US" sz="1900" i="1" dirty="0" smtClean="0">
              <a:solidFill>
                <a:srgbClr val="FFFFFF"/>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0651" y="3328790"/>
            <a:ext cx="2979496" cy="1365506"/>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453118159"/>
              </p:ext>
            </p:extLst>
          </p:nvPr>
        </p:nvGraphicFramePr>
        <p:xfrm>
          <a:off x="1739900" y="5568449"/>
          <a:ext cx="5664200" cy="749300"/>
        </p:xfrm>
        <a:graphic>
          <a:graphicData uri="http://schemas.openxmlformats.org/presentationml/2006/ole">
            <mc:AlternateContent xmlns:mc="http://schemas.openxmlformats.org/markup-compatibility/2006">
              <mc:Choice xmlns:v="urn:schemas-microsoft-com:vml" Requires="v">
                <p:oleObj spid="_x0000_s5667" name="Document" r:id="rId6" imgW="5664200" imgH="749300" progId="Word.Document.12">
                  <p:embed/>
                </p:oleObj>
              </mc:Choice>
              <mc:Fallback>
                <p:oleObj name="Document" r:id="rId6" imgW="5664200" imgH="749300" progId="Word.Document.12">
                  <p:embed/>
                  <p:pic>
                    <p:nvPicPr>
                      <p:cNvPr id="0" name=""/>
                      <p:cNvPicPr/>
                      <p:nvPr/>
                    </p:nvPicPr>
                    <p:blipFill>
                      <a:blip r:embed="rId7"/>
                      <a:stretch>
                        <a:fillRect/>
                      </a:stretch>
                    </p:blipFill>
                    <p:spPr>
                      <a:xfrm>
                        <a:off x="1739900" y="5568449"/>
                        <a:ext cx="5664200" cy="749300"/>
                      </a:xfrm>
                      <a:prstGeom prst="rect">
                        <a:avLst/>
                      </a:prstGeom>
                    </p:spPr>
                  </p:pic>
                </p:oleObj>
              </mc:Fallback>
            </mc:AlternateContent>
          </a:graphicData>
        </a:graphic>
      </p:graphicFrame>
      <p:grpSp>
        <p:nvGrpSpPr>
          <p:cNvPr id="11" name="Group 10"/>
          <p:cNvGrpSpPr/>
          <p:nvPr/>
        </p:nvGrpSpPr>
        <p:grpSpPr>
          <a:xfrm>
            <a:off x="4364899" y="3328790"/>
            <a:ext cx="3880163" cy="1365506"/>
            <a:chOff x="4364899" y="3328790"/>
            <a:chExt cx="3880163" cy="1365506"/>
          </a:xfrm>
        </p:grpSpPr>
        <p:cxnSp>
          <p:nvCxnSpPr>
            <p:cNvPr id="15" name="Straight Arrow Connector 14"/>
            <p:cNvCxnSpPr/>
            <p:nvPr/>
          </p:nvCxnSpPr>
          <p:spPr>
            <a:xfrm>
              <a:off x="4364899" y="3977194"/>
              <a:ext cx="601236" cy="0"/>
            </a:xfrm>
            <a:prstGeom prst="straightConnector1">
              <a:avLst/>
            </a:prstGeom>
            <a:ln w="57150" cap="sq" cmpd="sng">
              <a:solidFill>
                <a:srgbClr val="FFFFFF"/>
              </a:solidFill>
              <a:tailEnd type="triangle" w="med" len="med"/>
            </a:ln>
          </p:spPr>
          <p:style>
            <a:lnRef idx="2">
              <a:schemeClr val="accent1"/>
            </a:lnRef>
            <a:fillRef idx="0">
              <a:schemeClr val="accent1"/>
            </a:fillRef>
            <a:effectRef idx="1">
              <a:schemeClr val="accent1"/>
            </a:effectRef>
            <a:fontRef idx="minor">
              <a:schemeClr val="tx1"/>
            </a:fontRef>
          </p:style>
        </p:cxnSp>
        <p:pic>
          <p:nvPicPr>
            <p:cNvPr id="9" name="Picture 8" descr="Qwerty-Gri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5564" y="3328790"/>
              <a:ext cx="2979498" cy="1365506"/>
            </a:xfrm>
            <a:prstGeom prst="rect">
              <a:avLst/>
            </a:prstGeom>
          </p:spPr>
        </p:pic>
      </p:grpSp>
    </p:spTree>
    <p:extLst>
      <p:ext uri="{BB962C8B-B14F-4D97-AF65-F5344CB8AC3E}">
        <p14:creationId xmlns:p14="http://schemas.microsoft.com/office/powerpoint/2010/main" val="1932792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4" grpId="0"/>
      <p:bldP spid="19" grpId="0"/>
      <p:bldP spid="20" grpId="0"/>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4"/>
          <p:cNvSpPr>
            <a:spLocks noChangeArrowheads="1"/>
          </p:cNvSpPr>
          <p:nvPr/>
        </p:nvSpPr>
        <p:spPr bwMode="auto">
          <a:xfrm>
            <a:off x="685800" y="3009900"/>
            <a:ext cx="77724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r>
              <a:rPr lang="en-US" altLang="zh-CN" sz="3200" dirty="0" smtClean="0">
                <a:solidFill>
                  <a:srgbClr val="FFCC00"/>
                </a:solidFill>
                <a:ea typeface="宋体" pitchFamily="2" charset="-122"/>
              </a:rPr>
              <a:t>Optimization Procedure</a:t>
            </a:r>
            <a:endParaRPr lang="en-US" altLang="zh-CN" sz="3200" dirty="0">
              <a:solidFill>
                <a:srgbClr val="FFCC00"/>
              </a:solidFill>
              <a:ea typeface="宋体" pitchFamily="2" charset="-122"/>
            </a:endParaRPr>
          </a:p>
        </p:txBody>
      </p:sp>
    </p:spTree>
    <p:extLst>
      <p:ext uri="{BB962C8B-B14F-4D97-AF65-F5344CB8AC3E}">
        <p14:creationId xmlns:p14="http://schemas.microsoft.com/office/powerpoint/2010/main" val="2429828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Pareto Optimization</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 name="Group 10"/>
          <p:cNvGrpSpPr/>
          <p:nvPr/>
        </p:nvGrpSpPr>
        <p:grpSpPr>
          <a:xfrm>
            <a:off x="2840403" y="2278938"/>
            <a:ext cx="3675125" cy="2961214"/>
            <a:chOff x="2840403" y="3363311"/>
            <a:chExt cx="3675125" cy="2961214"/>
          </a:xfrm>
        </p:grpSpPr>
        <p:cxnSp>
          <p:nvCxnSpPr>
            <p:cNvPr id="4" name="Straight Arrow Connector 3"/>
            <p:cNvCxnSpPr/>
            <p:nvPr/>
          </p:nvCxnSpPr>
          <p:spPr>
            <a:xfrm flipV="1">
              <a:off x="3206565" y="3665121"/>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V="1">
              <a:off x="4476485" y="4917881"/>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472574" y="576735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828854" y="5353437"/>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571426" y="490519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594239" y="547637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056615" y="5943827"/>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268898" y="543924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618654" y="576735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387410" y="4521126"/>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704460" y="5229210"/>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743048" y="4452480"/>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640620" y="3855225"/>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942666" y="573789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148703" y="5943827"/>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532848" y="471923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977091" y="5108177"/>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3970449" y="481939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301604" y="3941031"/>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14660" y="400109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06182" y="4346212"/>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1904" y="4599115"/>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5419093" y="576735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508433" y="4131282"/>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271960" y="5315016"/>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328957" y="407626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202298" y="434021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670140" y="442978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05801" y="4826686"/>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406177" y="5315016"/>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225995" y="5724450"/>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743048" y="5694990"/>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206613" y="560918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378395" y="517157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3726426" y="478378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683195" y="547637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013712" y="4452480"/>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000466" y="517157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243151" y="4881887"/>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746405" y="6016748"/>
              <a:ext cx="769123" cy="307777"/>
            </a:xfrm>
            <a:prstGeom prst="rect">
              <a:avLst/>
            </a:prstGeom>
            <a:noFill/>
          </p:spPr>
          <p:txBody>
            <a:bodyPr wrap="none" rtlCol="0">
              <a:spAutoFit/>
            </a:bodyPr>
            <a:lstStyle/>
            <a:p>
              <a:r>
                <a:rPr lang="en-US" sz="1400" dirty="0" smtClean="0">
                  <a:solidFill>
                    <a:schemeClr val="bg1"/>
                  </a:solidFill>
                </a:rPr>
                <a:t>Clarity</a:t>
              </a:r>
              <a:endParaRPr lang="en-US" sz="1400" dirty="0">
                <a:solidFill>
                  <a:schemeClr val="bg1"/>
                </a:solidFill>
              </a:endParaRPr>
            </a:p>
          </p:txBody>
        </p:sp>
        <p:sp>
          <p:nvSpPr>
            <p:cNvPr id="66" name="TextBox 65"/>
            <p:cNvSpPr txBox="1"/>
            <p:nvPr/>
          </p:nvSpPr>
          <p:spPr>
            <a:xfrm>
              <a:off x="2840403" y="3363311"/>
              <a:ext cx="745016" cy="307777"/>
            </a:xfrm>
            <a:prstGeom prst="rect">
              <a:avLst/>
            </a:prstGeom>
            <a:noFill/>
          </p:spPr>
          <p:txBody>
            <a:bodyPr wrap="none" rtlCol="0">
              <a:spAutoFit/>
            </a:bodyPr>
            <a:lstStyle/>
            <a:p>
              <a:pPr algn="ctr"/>
              <a:r>
                <a:rPr lang="en-US" sz="1400" dirty="0" smtClean="0">
                  <a:solidFill>
                    <a:schemeClr val="bg1"/>
                  </a:solidFill>
                </a:rPr>
                <a:t>Speed</a:t>
              </a:r>
              <a:endParaRPr lang="en-US" sz="1400" dirty="0">
                <a:solidFill>
                  <a:schemeClr val="bg1"/>
                </a:solidFill>
              </a:endParaRPr>
            </a:p>
          </p:txBody>
        </p:sp>
      </p:grpSp>
      <p:sp>
        <p:nvSpPr>
          <p:cNvPr id="67" name="TextBox 66"/>
          <p:cNvSpPr txBox="1"/>
          <p:nvPr/>
        </p:nvSpPr>
        <p:spPr>
          <a:xfrm>
            <a:off x="5666660" y="3053077"/>
            <a:ext cx="1755800" cy="923330"/>
          </a:xfrm>
          <a:prstGeom prst="rect">
            <a:avLst/>
          </a:prstGeom>
          <a:noFill/>
        </p:spPr>
        <p:txBody>
          <a:bodyPr wrap="square" rtlCol="0">
            <a:spAutoFit/>
          </a:bodyPr>
          <a:lstStyle/>
          <a:p>
            <a:pPr algn="ctr"/>
            <a:r>
              <a:rPr lang="en-US" dirty="0" smtClean="0">
                <a:solidFill>
                  <a:srgbClr val="FFCC00"/>
                </a:solidFill>
              </a:rPr>
              <a:t>2D case shown for simplicity</a:t>
            </a:r>
            <a:endParaRPr lang="en-US" dirty="0">
              <a:solidFill>
                <a:srgbClr val="FFCC00"/>
              </a:solidFill>
            </a:endParaRPr>
          </a:p>
        </p:txBody>
      </p:sp>
    </p:spTree>
    <p:extLst>
      <p:ext uri="{BB962C8B-B14F-4D97-AF65-F5344CB8AC3E}">
        <p14:creationId xmlns:p14="http://schemas.microsoft.com/office/powerpoint/2010/main" val="33325275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Gesture Typing: Overview</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Box 8"/>
          <p:cNvSpPr txBox="1"/>
          <p:nvPr/>
        </p:nvSpPr>
        <p:spPr>
          <a:xfrm>
            <a:off x="4775911" y="6327327"/>
            <a:ext cx="3603245" cy="123111"/>
          </a:xfrm>
          <a:prstGeom prst="rect">
            <a:avLst/>
          </a:prstGeom>
          <a:noFill/>
        </p:spPr>
        <p:txBody>
          <a:bodyPr wrap="square" lIns="0" tIns="0" rIns="0" bIns="0" rtlCol="0">
            <a:spAutoFit/>
          </a:bodyPr>
          <a:lstStyle/>
          <a:p>
            <a:pPr algn="r"/>
            <a:r>
              <a:rPr lang="en-US" sz="800" dirty="0">
                <a:solidFill>
                  <a:schemeClr val="bg1">
                    <a:lumMod val="50000"/>
                  </a:schemeClr>
                </a:solidFill>
              </a:rPr>
              <a:t>https://</a:t>
            </a:r>
            <a:r>
              <a:rPr lang="en-US" sz="800" dirty="0" err="1">
                <a:solidFill>
                  <a:schemeClr val="bg1">
                    <a:lumMod val="50000"/>
                  </a:schemeClr>
                </a:solidFill>
              </a:rPr>
              <a:t>www.youtube.com</a:t>
            </a:r>
            <a:r>
              <a:rPr lang="en-US" sz="800" dirty="0">
                <a:solidFill>
                  <a:schemeClr val="bg1">
                    <a:lumMod val="50000"/>
                  </a:schemeClr>
                </a:solidFill>
              </a:rPr>
              <a:t>/</a:t>
            </a:r>
            <a:r>
              <a:rPr lang="en-US" sz="800" dirty="0" err="1">
                <a:solidFill>
                  <a:schemeClr val="bg1">
                    <a:lumMod val="50000"/>
                  </a:schemeClr>
                </a:solidFill>
              </a:rPr>
              <a:t>watch?v</a:t>
            </a:r>
            <a:r>
              <a:rPr lang="en-US" sz="800" dirty="0">
                <a:solidFill>
                  <a:schemeClr val="bg1">
                    <a:lumMod val="50000"/>
                  </a:schemeClr>
                </a:solidFill>
              </a:rPr>
              <a:t>=BkjiMpN9hvA</a:t>
            </a:r>
          </a:p>
        </p:txBody>
      </p:sp>
      <p:sp>
        <p:nvSpPr>
          <p:cNvPr id="6" name="Content Placeholder 2"/>
          <p:cNvSpPr txBox="1">
            <a:spLocks/>
          </p:cNvSpPr>
          <p:nvPr/>
        </p:nvSpPr>
        <p:spPr bwMode="auto">
          <a:xfrm>
            <a:off x="685798" y="1363802"/>
            <a:ext cx="2479113"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chemeClr val="accent6"/>
                </a:solidFill>
              </a:rPr>
              <a:t>Gesture Typing:</a:t>
            </a:r>
            <a:endParaRPr lang="en-US" sz="1900" dirty="0" smtClean="0">
              <a:solidFill>
                <a:srgbClr val="FFFFFF"/>
              </a:solidFill>
            </a:endParaRPr>
          </a:p>
        </p:txBody>
      </p:sp>
      <p:sp>
        <p:nvSpPr>
          <p:cNvPr id="7" name="Content Placeholder 2"/>
          <p:cNvSpPr txBox="1">
            <a:spLocks/>
          </p:cNvSpPr>
          <p:nvPr/>
        </p:nvSpPr>
        <p:spPr bwMode="auto">
          <a:xfrm>
            <a:off x="2712780" y="1363802"/>
            <a:ext cx="5827671"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Typing words by swiping through their letters</a:t>
            </a:r>
          </a:p>
        </p:txBody>
      </p:sp>
      <p:pic>
        <p:nvPicPr>
          <p:cNvPr id="4" name="Android Gesture Typing.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63"/>
          <a:stretch/>
        </p:blipFill>
        <p:spPr>
          <a:xfrm>
            <a:off x="760096" y="1979428"/>
            <a:ext cx="7619060" cy="4283052"/>
          </a:xfrm>
        </p:spPr>
      </p:pic>
    </p:spTree>
    <p:extLst>
      <p:ext uri="{BB962C8B-B14F-4D97-AF65-F5344CB8AC3E}">
        <p14:creationId xmlns:p14="http://schemas.microsoft.com/office/powerpoint/2010/main" val="21803991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Pareto Optimization</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 name="Straight Arrow Connector 3"/>
          <p:cNvCxnSpPr/>
          <p:nvPr/>
        </p:nvCxnSpPr>
        <p:spPr>
          <a:xfrm flipV="1">
            <a:off x="3206565" y="2580072"/>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V="1">
            <a:off x="4476485" y="3832832"/>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472574" y="468230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828854" y="426838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571426" y="3820150"/>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594239" y="439132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056615" y="485877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268898" y="435419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618654" y="468230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387410" y="3436077"/>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704460" y="4144161"/>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743048" y="3367431"/>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640620" y="2770176"/>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942666" y="465284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148703" y="485877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532848" y="3634190"/>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977091" y="402312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3970449" y="373434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301604" y="2855982"/>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14660" y="2916045"/>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06182" y="326116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1904" y="3514066"/>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5419093" y="4682304"/>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508433" y="304623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271960" y="4229967"/>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328957" y="2991220"/>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202298" y="325516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670140" y="3344740"/>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05801" y="3741637"/>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406177" y="4229967"/>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225995" y="4639401"/>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743048" y="4609941"/>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206613" y="4524135"/>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378395" y="408652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3726426" y="369873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683195" y="439132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013712" y="3367431"/>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000466" y="408652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243151" y="379683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746405" y="4931699"/>
            <a:ext cx="769123" cy="307777"/>
          </a:xfrm>
          <a:prstGeom prst="rect">
            <a:avLst/>
          </a:prstGeom>
          <a:noFill/>
        </p:spPr>
        <p:txBody>
          <a:bodyPr wrap="none" rtlCol="0">
            <a:spAutoFit/>
          </a:bodyPr>
          <a:lstStyle/>
          <a:p>
            <a:r>
              <a:rPr lang="en-US" sz="1400" dirty="0" smtClean="0">
                <a:solidFill>
                  <a:schemeClr val="bg1"/>
                </a:solidFill>
              </a:rPr>
              <a:t>Clarity</a:t>
            </a:r>
            <a:endParaRPr lang="en-US" sz="1400" dirty="0">
              <a:solidFill>
                <a:schemeClr val="bg1"/>
              </a:solidFill>
            </a:endParaRPr>
          </a:p>
        </p:txBody>
      </p:sp>
      <p:sp>
        <p:nvSpPr>
          <p:cNvPr id="66" name="TextBox 65"/>
          <p:cNvSpPr txBox="1"/>
          <p:nvPr/>
        </p:nvSpPr>
        <p:spPr>
          <a:xfrm>
            <a:off x="2840408" y="2278262"/>
            <a:ext cx="745016" cy="307777"/>
          </a:xfrm>
          <a:prstGeom prst="rect">
            <a:avLst/>
          </a:prstGeom>
          <a:noFill/>
        </p:spPr>
        <p:txBody>
          <a:bodyPr wrap="none" rtlCol="0">
            <a:spAutoFit/>
          </a:bodyPr>
          <a:lstStyle/>
          <a:p>
            <a:pPr algn="ctr"/>
            <a:r>
              <a:rPr lang="en-US" sz="1400" dirty="0" smtClean="0">
                <a:solidFill>
                  <a:schemeClr val="bg1"/>
                </a:solidFill>
              </a:rPr>
              <a:t>Speed</a:t>
            </a:r>
            <a:endParaRPr lang="en-US" sz="1400" dirty="0">
              <a:solidFill>
                <a:schemeClr val="bg1"/>
              </a:solidFill>
            </a:endParaRPr>
          </a:p>
        </p:txBody>
      </p:sp>
      <p:sp>
        <p:nvSpPr>
          <p:cNvPr id="68" name="Oval 67"/>
          <p:cNvSpPr/>
          <p:nvPr/>
        </p:nvSpPr>
        <p:spPr>
          <a:xfrm>
            <a:off x="4406182" y="3261163"/>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5666660" y="3052401"/>
            <a:ext cx="1755800" cy="923330"/>
          </a:xfrm>
          <a:prstGeom prst="rect">
            <a:avLst/>
          </a:prstGeom>
          <a:noFill/>
        </p:spPr>
        <p:txBody>
          <a:bodyPr wrap="square" rtlCol="0">
            <a:spAutoFit/>
          </a:bodyPr>
          <a:lstStyle/>
          <a:p>
            <a:pPr algn="ctr"/>
            <a:r>
              <a:rPr lang="en-US" dirty="0" smtClean="0">
                <a:solidFill>
                  <a:srgbClr val="FFCC00"/>
                </a:solidFill>
              </a:rPr>
              <a:t>2D case shown for simplicity</a:t>
            </a:r>
            <a:endParaRPr lang="en-US" dirty="0">
              <a:solidFill>
                <a:srgbClr val="FFCC00"/>
              </a:solidFill>
            </a:endParaRPr>
          </a:p>
        </p:txBody>
      </p:sp>
    </p:spTree>
    <p:extLst>
      <p:ext uri="{BB962C8B-B14F-4D97-AF65-F5344CB8AC3E}">
        <p14:creationId xmlns:p14="http://schemas.microsoft.com/office/powerpoint/2010/main" val="170096441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Straight Connector 71"/>
          <p:cNvCxnSpPr/>
          <p:nvPr/>
        </p:nvCxnSpPr>
        <p:spPr>
          <a:xfrm flipH="1">
            <a:off x="4513873" y="3306829"/>
            <a:ext cx="1152787" cy="0"/>
          </a:xfrm>
          <a:prstGeom prst="line">
            <a:avLst/>
          </a:prstGeom>
          <a:ln w="12700" cmpd="sng">
            <a:solidFill>
              <a:srgbClr val="FFFFFF"/>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55620" y="2196642"/>
            <a:ext cx="1" cy="1127347"/>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Pareto Optimization</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 name="Straight Arrow Connector 3"/>
          <p:cNvCxnSpPr/>
          <p:nvPr/>
        </p:nvCxnSpPr>
        <p:spPr>
          <a:xfrm flipV="1">
            <a:off x="3206565" y="2582377"/>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V="1">
            <a:off x="4476485" y="3835137"/>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472574" y="468460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828854" y="427069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571426" y="3822455"/>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594239" y="439363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056615" y="486108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268898" y="435649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618654" y="468460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387410" y="3438382"/>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704460" y="4146466"/>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743048" y="3369736"/>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640620" y="2772481"/>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942666" y="465514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148703" y="486108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532848" y="3636495"/>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977091" y="402543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3970449" y="373664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301604" y="2858287"/>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14660" y="2918350"/>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06182" y="326346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1904" y="3516371"/>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5419093" y="4684609"/>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508433" y="3048538"/>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271960" y="4232272"/>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328957" y="2993525"/>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202298" y="325747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670140" y="3347045"/>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05801" y="3743942"/>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406177" y="4232272"/>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225995" y="4641706"/>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743048" y="4612246"/>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206613" y="4526440"/>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378395" y="408883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3726426" y="3701039"/>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683195" y="439363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013712" y="3369736"/>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000466" y="4088834"/>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243151" y="3799143"/>
            <a:ext cx="85806" cy="85806"/>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746405" y="4934004"/>
            <a:ext cx="769123" cy="307777"/>
          </a:xfrm>
          <a:prstGeom prst="rect">
            <a:avLst/>
          </a:prstGeom>
          <a:noFill/>
        </p:spPr>
        <p:txBody>
          <a:bodyPr wrap="none" rtlCol="0">
            <a:spAutoFit/>
          </a:bodyPr>
          <a:lstStyle/>
          <a:p>
            <a:r>
              <a:rPr lang="en-US" sz="1400" dirty="0" smtClean="0">
                <a:solidFill>
                  <a:schemeClr val="bg1"/>
                </a:solidFill>
              </a:rPr>
              <a:t>Clarity</a:t>
            </a:r>
            <a:endParaRPr lang="en-US" sz="1400" dirty="0">
              <a:solidFill>
                <a:schemeClr val="bg1"/>
              </a:solidFill>
            </a:endParaRPr>
          </a:p>
        </p:txBody>
      </p:sp>
      <p:sp>
        <p:nvSpPr>
          <p:cNvPr id="66" name="TextBox 65"/>
          <p:cNvSpPr txBox="1"/>
          <p:nvPr/>
        </p:nvSpPr>
        <p:spPr>
          <a:xfrm>
            <a:off x="2840408" y="2280567"/>
            <a:ext cx="745016" cy="307777"/>
          </a:xfrm>
          <a:prstGeom prst="rect">
            <a:avLst/>
          </a:prstGeom>
          <a:noFill/>
        </p:spPr>
        <p:txBody>
          <a:bodyPr wrap="none" rtlCol="0">
            <a:spAutoFit/>
          </a:bodyPr>
          <a:lstStyle/>
          <a:p>
            <a:pPr algn="ctr"/>
            <a:r>
              <a:rPr lang="en-US" sz="1400" dirty="0" smtClean="0">
                <a:solidFill>
                  <a:schemeClr val="bg1"/>
                </a:solidFill>
              </a:rPr>
              <a:t>Speed</a:t>
            </a:r>
            <a:endParaRPr lang="en-US" sz="1400" dirty="0">
              <a:solidFill>
                <a:schemeClr val="bg1"/>
              </a:solidFill>
            </a:endParaRPr>
          </a:p>
        </p:txBody>
      </p:sp>
      <p:sp>
        <p:nvSpPr>
          <p:cNvPr id="68" name="Oval 67"/>
          <p:cNvSpPr/>
          <p:nvPr/>
        </p:nvSpPr>
        <p:spPr>
          <a:xfrm>
            <a:off x="4406182" y="3263468"/>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5666660" y="3054706"/>
            <a:ext cx="1755800" cy="923330"/>
          </a:xfrm>
          <a:prstGeom prst="rect">
            <a:avLst/>
          </a:prstGeom>
          <a:noFill/>
        </p:spPr>
        <p:txBody>
          <a:bodyPr wrap="square" rtlCol="0">
            <a:spAutoFit/>
          </a:bodyPr>
          <a:lstStyle/>
          <a:p>
            <a:pPr algn="ctr"/>
            <a:r>
              <a:rPr lang="en-US" dirty="0" smtClean="0">
                <a:solidFill>
                  <a:srgbClr val="FFCC00"/>
                </a:solidFill>
              </a:rPr>
              <a:t>2D case shown for simplicity</a:t>
            </a:r>
            <a:endParaRPr lang="en-US" dirty="0">
              <a:solidFill>
                <a:srgbClr val="FFCC00"/>
              </a:solidFill>
            </a:endParaRPr>
          </a:p>
        </p:txBody>
      </p:sp>
    </p:spTree>
    <p:extLst>
      <p:ext uri="{BB962C8B-B14F-4D97-AF65-F5344CB8AC3E}">
        <p14:creationId xmlns:p14="http://schemas.microsoft.com/office/powerpoint/2010/main" val="4064005091"/>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806603" y="3153689"/>
            <a:ext cx="4444895" cy="2046121"/>
          </a:xfrm>
          <a:prstGeom prst="rect">
            <a:avLst/>
          </a:prstGeom>
          <a:solidFill>
            <a:schemeClr val="tx1">
              <a:lumMod val="85000"/>
              <a:lumOff val="15000"/>
              <a:alpha val="51000"/>
            </a:schemeClr>
          </a:solidFill>
          <a:ln w="19050"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Heuristic Search Process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Content Placeholder 2"/>
          <p:cNvSpPr txBox="1">
            <a:spLocks/>
          </p:cNvSpPr>
          <p:nvPr/>
        </p:nvSpPr>
        <p:spPr bwMode="auto">
          <a:xfrm>
            <a:off x="685801" y="1365199"/>
            <a:ext cx="1416516"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chemeClr val="accent6"/>
                </a:solidFill>
              </a:rPr>
              <a:t>Basis</a:t>
            </a:r>
            <a:r>
              <a:rPr lang="en-US" sz="1800" dirty="0" smtClean="0">
                <a:solidFill>
                  <a:schemeClr val="accent6"/>
                </a:solidFill>
              </a:rPr>
              <a:t>:</a:t>
            </a:r>
            <a:endParaRPr lang="en-US" sz="1800" dirty="0" smtClean="0">
              <a:solidFill>
                <a:srgbClr val="FFFFFF"/>
              </a:solidFill>
            </a:endParaRPr>
          </a:p>
        </p:txBody>
      </p:sp>
      <p:sp>
        <p:nvSpPr>
          <p:cNvPr id="14" name="Content Placeholder 2"/>
          <p:cNvSpPr txBox="1">
            <a:spLocks/>
          </p:cNvSpPr>
          <p:nvPr/>
        </p:nvSpPr>
        <p:spPr bwMode="auto">
          <a:xfrm>
            <a:off x="1523127" y="1365199"/>
            <a:ext cx="6261494"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Metropolis random walk algorithm</a:t>
            </a:r>
          </a:p>
        </p:txBody>
      </p:sp>
      <p:sp>
        <p:nvSpPr>
          <p:cNvPr id="15" name="Content Placeholder 2"/>
          <p:cNvSpPr>
            <a:spLocks noGrp="1"/>
          </p:cNvSpPr>
          <p:nvPr>
            <p:ph sz="half" idx="1"/>
          </p:nvPr>
        </p:nvSpPr>
        <p:spPr>
          <a:xfrm>
            <a:off x="685799" y="1998245"/>
            <a:ext cx="2248862" cy="434182"/>
          </a:xfrm>
        </p:spPr>
        <p:txBody>
          <a:bodyPr/>
          <a:lstStyle/>
          <a:p>
            <a:pPr marL="0" indent="0">
              <a:spcAft>
                <a:spcPts val="600"/>
              </a:spcAft>
              <a:buNone/>
            </a:pPr>
            <a:r>
              <a:rPr lang="en-US" sz="1900" dirty="0" smtClean="0">
                <a:solidFill>
                  <a:schemeClr val="accent6"/>
                </a:solidFill>
              </a:rPr>
              <a:t>Initial Value</a:t>
            </a:r>
            <a:r>
              <a:rPr lang="en-US" sz="1800" dirty="0" smtClean="0">
                <a:solidFill>
                  <a:schemeClr val="accent6"/>
                </a:solidFill>
              </a:rPr>
              <a:t>:</a:t>
            </a:r>
            <a:endParaRPr lang="en-US" sz="1800" dirty="0" smtClean="0">
              <a:solidFill>
                <a:srgbClr val="FFFFFF"/>
              </a:solidFill>
            </a:endParaRPr>
          </a:p>
        </p:txBody>
      </p:sp>
      <p:sp>
        <p:nvSpPr>
          <p:cNvPr id="69" name="Content Placeholder 2"/>
          <p:cNvSpPr txBox="1">
            <a:spLocks/>
          </p:cNvSpPr>
          <p:nvPr/>
        </p:nvSpPr>
        <p:spPr bwMode="auto">
          <a:xfrm>
            <a:off x="2356990" y="1998362"/>
            <a:ext cx="6261494"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Random keyboard layout </a:t>
            </a:r>
            <a:r>
              <a:rPr lang="en-US" sz="1900" i="1" dirty="0" smtClean="0">
                <a:solidFill>
                  <a:srgbClr val="FFFFFF"/>
                </a:solidFill>
              </a:rPr>
              <a:t>K</a:t>
            </a:r>
            <a:endParaRPr lang="en-US" sz="1900" dirty="0" smtClean="0">
              <a:solidFill>
                <a:srgbClr val="FFFFFF"/>
              </a:solidFill>
            </a:endParaRPr>
          </a:p>
        </p:txBody>
      </p:sp>
      <p:sp>
        <p:nvSpPr>
          <p:cNvPr id="71" name="Content Placeholder 2"/>
          <p:cNvSpPr txBox="1">
            <a:spLocks/>
          </p:cNvSpPr>
          <p:nvPr/>
        </p:nvSpPr>
        <p:spPr bwMode="auto">
          <a:xfrm>
            <a:off x="685799" y="2642282"/>
            <a:ext cx="2248862"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chemeClr val="accent6"/>
                </a:solidFill>
              </a:rPr>
              <a:t>Update Rule</a:t>
            </a:r>
            <a:r>
              <a:rPr lang="en-US" sz="1800" dirty="0" smtClean="0">
                <a:solidFill>
                  <a:schemeClr val="accent6"/>
                </a:solidFill>
              </a:rPr>
              <a:t>:</a:t>
            </a:r>
            <a:endParaRPr lang="en-US" sz="1800" dirty="0" smtClean="0">
              <a:solidFill>
                <a:srgbClr val="FFFFFF"/>
              </a:solidFill>
            </a:endParaRPr>
          </a:p>
        </p:txBody>
      </p:sp>
      <p:grpSp>
        <p:nvGrpSpPr>
          <p:cNvPr id="6" name="Group 5"/>
          <p:cNvGrpSpPr/>
          <p:nvPr/>
        </p:nvGrpSpPr>
        <p:grpSpPr>
          <a:xfrm>
            <a:off x="1029040" y="3182209"/>
            <a:ext cx="4419824" cy="1923121"/>
            <a:chOff x="685800" y="3067884"/>
            <a:chExt cx="4419824" cy="1923121"/>
          </a:xfrm>
        </p:grpSpPr>
        <p:sp>
          <p:nvSpPr>
            <p:cNvPr id="73" name="Content Placeholder 5"/>
            <p:cNvSpPr txBox="1">
              <a:spLocks/>
            </p:cNvSpPr>
            <p:nvPr/>
          </p:nvSpPr>
          <p:spPr bwMode="auto">
            <a:xfrm>
              <a:off x="685800" y="3067884"/>
              <a:ext cx="4419824" cy="192312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None/>
              </a:pPr>
              <a:r>
                <a:rPr lang="en-US" sz="1900" i="1" dirty="0" smtClean="0">
                  <a:latin typeface="Cambria Math"/>
                  <a:cs typeface="Cambria Math"/>
                </a:rPr>
                <a:t>K´</a:t>
              </a:r>
              <a:r>
                <a:rPr lang="en-US" sz="1800" i="1" dirty="0" smtClean="0"/>
                <a:t> </a:t>
              </a:r>
              <a:r>
                <a:rPr lang="en-US" sz="1800" i="1" dirty="0" smtClean="0">
                  <a:latin typeface="Wingdings"/>
                  <a:ea typeface="Wingdings"/>
                  <a:cs typeface="Wingdings"/>
                  <a:sym typeface="Wingdings"/>
                </a:rPr>
                <a:t>   </a:t>
              </a:r>
              <a:r>
                <a:rPr lang="en-US" sz="1800" dirty="0" err="1" smtClean="0">
                  <a:latin typeface="Cambria Math"/>
                  <a:cs typeface="Cambria Math"/>
                  <a:sym typeface="Wingdings"/>
                </a:rPr>
                <a:t>s</a:t>
              </a:r>
              <a:r>
                <a:rPr lang="en-US" sz="1800" dirty="0" err="1" smtClean="0">
                  <a:latin typeface="Cambria Math"/>
                  <a:cs typeface="Cambria Math"/>
                </a:rPr>
                <a:t>wapTwoKeys</a:t>
              </a:r>
              <a:r>
                <a:rPr lang="en-US" sz="1800" dirty="0" smtClean="0">
                  <a:latin typeface="Cambria Math"/>
                  <a:cs typeface="Cambria Math"/>
                </a:rPr>
                <a:t>(</a:t>
              </a:r>
              <a:r>
                <a:rPr lang="en-US" sz="1800" i="1" dirty="0" smtClean="0">
                  <a:latin typeface="Cambria Math"/>
                  <a:cs typeface="Cambria Math"/>
                </a:rPr>
                <a:t>K </a:t>
              </a:r>
              <a:r>
                <a:rPr lang="en-US" sz="1800" dirty="0" smtClean="0">
                  <a:latin typeface="Cambria Math"/>
                  <a:cs typeface="Cambria Math"/>
                </a:rPr>
                <a:t>)</a:t>
              </a:r>
            </a:p>
            <a:p>
              <a:pPr marL="0" indent="0">
                <a:spcAft>
                  <a:spcPts val="600"/>
                </a:spcAft>
                <a:buNone/>
              </a:pPr>
              <a:r>
                <a:rPr lang="en-US" sz="1800" dirty="0"/>
                <a:t>I</a:t>
              </a:r>
              <a:r>
                <a:rPr lang="en-US" sz="1800" dirty="0" smtClean="0"/>
                <a:t>f </a:t>
              </a:r>
              <a:r>
                <a:rPr lang="en-US" sz="1800" i="1" dirty="0">
                  <a:solidFill>
                    <a:srgbClr val="FFCC00"/>
                  </a:solidFill>
                  <a:latin typeface="Cambria"/>
                  <a:cs typeface="Cambria"/>
                </a:rPr>
                <a:t>h</a:t>
              </a:r>
              <a:r>
                <a:rPr lang="en-US" sz="1800" i="1" dirty="0" smtClean="0">
                  <a:solidFill>
                    <a:srgbClr val="FFCC00"/>
                  </a:solidFill>
                  <a:latin typeface="Cambria"/>
                  <a:cs typeface="Cambria"/>
                </a:rPr>
                <a:t> </a:t>
              </a:r>
              <a:r>
                <a:rPr lang="en-US" sz="1800" dirty="0" smtClean="0">
                  <a:solidFill>
                    <a:srgbClr val="FFCC00"/>
                  </a:solidFill>
                  <a:latin typeface="Cambria Math"/>
                  <a:cs typeface="Cambria Math"/>
                </a:rPr>
                <a:t>(</a:t>
              </a:r>
              <a:r>
                <a:rPr lang="en-US" sz="1800" i="1" dirty="0" smtClean="0">
                  <a:latin typeface="Cambria Math"/>
                  <a:cs typeface="Cambria Math"/>
                </a:rPr>
                <a:t>K </a:t>
              </a:r>
              <a:r>
                <a:rPr lang="en-US" sz="1800" dirty="0" smtClean="0">
                  <a:latin typeface="Cambria Math"/>
                  <a:cs typeface="Cambria Math"/>
                </a:rPr>
                <a:t>´ </a:t>
              </a:r>
              <a:r>
                <a:rPr lang="en-US" sz="1800" dirty="0" smtClean="0">
                  <a:solidFill>
                    <a:srgbClr val="FFCC00"/>
                  </a:solidFill>
                  <a:latin typeface="Cambria Math"/>
                  <a:cs typeface="Cambria Math"/>
                </a:rPr>
                <a:t>)</a:t>
              </a:r>
              <a:r>
                <a:rPr lang="en-US" sz="1800" dirty="0" smtClean="0">
                  <a:latin typeface="Cambria Math"/>
                  <a:cs typeface="Cambria Math"/>
                </a:rPr>
                <a:t> &gt; </a:t>
              </a:r>
              <a:r>
                <a:rPr lang="en-US" sz="1800" i="1" dirty="0">
                  <a:solidFill>
                    <a:srgbClr val="FFCC00"/>
                  </a:solidFill>
                  <a:latin typeface="Cambria"/>
                  <a:cs typeface="Cambria"/>
                </a:rPr>
                <a:t>h</a:t>
              </a:r>
              <a:r>
                <a:rPr lang="en-US" sz="1800" i="1" dirty="0" smtClean="0">
                  <a:solidFill>
                    <a:srgbClr val="FFCC00"/>
                  </a:solidFill>
                  <a:latin typeface="Cambria"/>
                  <a:cs typeface="Cambria"/>
                </a:rPr>
                <a:t> </a:t>
              </a:r>
              <a:r>
                <a:rPr lang="en-US" sz="1800" dirty="0" smtClean="0">
                  <a:solidFill>
                    <a:srgbClr val="FFCC00"/>
                  </a:solidFill>
                  <a:latin typeface="Cambria Math"/>
                  <a:cs typeface="Cambria Math"/>
                </a:rPr>
                <a:t>(</a:t>
              </a:r>
              <a:r>
                <a:rPr lang="en-US" sz="1800" i="1" dirty="0" smtClean="0">
                  <a:latin typeface="Cambria Math"/>
                  <a:cs typeface="Cambria Math"/>
                </a:rPr>
                <a:t>K </a:t>
              </a:r>
              <a:r>
                <a:rPr lang="en-US" sz="1800" dirty="0" smtClean="0">
                  <a:solidFill>
                    <a:srgbClr val="FFCC00"/>
                  </a:solidFill>
                  <a:latin typeface="Cambria Math"/>
                  <a:cs typeface="Cambria Math"/>
                </a:rPr>
                <a:t>)</a:t>
              </a:r>
              <a:r>
                <a:rPr lang="en-US" sz="1800" dirty="0" smtClean="0"/>
                <a:t>:</a:t>
              </a:r>
            </a:p>
            <a:p>
              <a:pPr marL="457200" lvl="1" indent="0">
                <a:spcAft>
                  <a:spcPts val="600"/>
                </a:spcAft>
                <a:buNone/>
              </a:pPr>
              <a:r>
                <a:rPr lang="en-US" sz="1900" i="1" dirty="0">
                  <a:latin typeface="Cambria Math"/>
                  <a:cs typeface="Cambria Math"/>
                </a:rPr>
                <a:t>K</a:t>
              </a:r>
              <a:r>
                <a:rPr lang="en-US" sz="1900" i="1" dirty="0"/>
                <a:t> </a:t>
              </a:r>
              <a:r>
                <a:rPr lang="en-US" sz="1800" i="1" dirty="0" smtClean="0"/>
                <a:t>        </a:t>
              </a:r>
              <a:r>
                <a:rPr lang="en-US" sz="1900" i="1" dirty="0" smtClean="0">
                  <a:latin typeface="Cambria Math"/>
                  <a:cs typeface="Cambria Math"/>
                </a:rPr>
                <a:t>K ´</a:t>
              </a:r>
            </a:p>
            <a:p>
              <a:pPr marL="0" lvl="1" indent="0">
                <a:spcAft>
                  <a:spcPts val="600"/>
                </a:spcAft>
                <a:buNone/>
              </a:pPr>
              <a:r>
                <a:rPr lang="en-US" sz="1800" dirty="0" smtClean="0"/>
                <a:t>Else:</a:t>
              </a:r>
            </a:p>
            <a:p>
              <a:pPr marL="457200" lvl="1" indent="0" eaLnBrk="1" hangingPunct="1">
                <a:spcBef>
                  <a:spcPct val="0"/>
                </a:spcBef>
                <a:spcAft>
                  <a:spcPts val="600"/>
                </a:spcAft>
                <a:buNone/>
              </a:pPr>
              <a:r>
                <a:rPr lang="en-US" sz="1900" i="1" dirty="0">
                  <a:latin typeface="Cambria Math"/>
                  <a:ea typeface="+mn-ea"/>
                  <a:cs typeface="Cambria Math"/>
                </a:rPr>
                <a:t>K</a:t>
              </a:r>
              <a:r>
                <a:rPr lang="en-US" sz="1900" i="1" dirty="0">
                  <a:ea typeface="+mn-ea"/>
                  <a:cs typeface="+mn-cs"/>
                </a:rPr>
                <a:t>         </a:t>
              </a:r>
              <a:r>
                <a:rPr lang="en-US" sz="1900" i="1" dirty="0">
                  <a:latin typeface="Cambria Math"/>
                  <a:ea typeface="+mn-ea"/>
                  <a:cs typeface="Cambria Math"/>
                </a:rPr>
                <a:t>K</a:t>
              </a:r>
              <a:r>
                <a:rPr lang="en-US" sz="1900" i="1" dirty="0" smtClean="0">
                  <a:latin typeface="Cambria Math"/>
                  <a:ea typeface="+mn-ea"/>
                  <a:cs typeface="Cambria Math"/>
                </a:rPr>
                <a:t>´</a:t>
              </a:r>
              <a:r>
                <a:rPr lang="en-US" sz="1900" dirty="0" smtClean="0">
                  <a:ea typeface="+mn-ea"/>
                  <a:cs typeface="+mn-cs"/>
                </a:rPr>
                <a:t> </a:t>
              </a:r>
              <a:r>
                <a:rPr lang="en-US" sz="1600" dirty="0" smtClean="0">
                  <a:ea typeface="+mn-ea"/>
                  <a:cs typeface="+mn-cs"/>
                </a:rPr>
                <a:t>with probability </a:t>
              </a:r>
              <a:r>
                <a:rPr lang="en-US" sz="1900" i="1" dirty="0" smtClean="0">
                  <a:latin typeface="Cambria Math"/>
                  <a:ea typeface="+mn-ea"/>
                  <a:cs typeface="Cambria Math"/>
                </a:rPr>
                <a:t>T</a:t>
              </a:r>
              <a:r>
                <a:rPr lang="en-US" sz="1900" dirty="0" smtClean="0">
                  <a:latin typeface="Cambria Math"/>
                  <a:ea typeface="+mn-ea"/>
                  <a:cs typeface="Cambria Math"/>
                </a:rPr>
                <a:t>(</a:t>
              </a:r>
              <a:r>
                <a:rPr lang="en-US" sz="1900" i="1" dirty="0" smtClean="0">
                  <a:latin typeface="Cambria Math"/>
                  <a:ea typeface="+mn-ea"/>
                  <a:cs typeface="Cambria Math"/>
                </a:rPr>
                <a:t>t</a:t>
              </a:r>
              <a:r>
                <a:rPr lang="en-US" sz="1900" dirty="0" smtClean="0">
                  <a:latin typeface="Cambria Math"/>
                  <a:ea typeface="+mn-ea"/>
                  <a:cs typeface="Cambria Math"/>
                </a:rPr>
                <a:t>)     </a:t>
              </a:r>
              <a:endParaRPr lang="en-US" sz="1900" i="1" dirty="0">
                <a:latin typeface="Cambria Math"/>
                <a:ea typeface="+mn-ea"/>
                <a:cs typeface="Cambria Math"/>
              </a:endParaRPr>
            </a:p>
          </p:txBody>
        </p:sp>
        <p:cxnSp>
          <p:nvCxnSpPr>
            <p:cNvPr id="75" name="Straight Arrow Connector 74"/>
            <p:cNvCxnSpPr/>
            <p:nvPr/>
          </p:nvCxnSpPr>
          <p:spPr>
            <a:xfrm flipH="1">
              <a:off x="1526218" y="4085568"/>
              <a:ext cx="447385" cy="0"/>
            </a:xfrm>
            <a:prstGeom prst="straightConnector1">
              <a:avLst/>
            </a:prstGeom>
            <a:ln w="19050" cmpd="sng">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526218" y="4859638"/>
              <a:ext cx="447385" cy="0"/>
            </a:xfrm>
            <a:prstGeom prst="straightConnector1">
              <a:avLst/>
            </a:prstGeom>
            <a:ln w="19050" cmpd="sng">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1160162" y="3276600"/>
              <a:ext cx="447385" cy="0"/>
            </a:xfrm>
            <a:prstGeom prst="straightConnector1">
              <a:avLst/>
            </a:prstGeom>
            <a:ln w="19050" cmpd="sng">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graphicFrame>
        <p:nvGraphicFramePr>
          <p:cNvPr id="16" name="Object 15"/>
          <p:cNvGraphicFramePr>
            <a:graphicFrameLocks noChangeAspect="1"/>
          </p:cNvGraphicFramePr>
          <p:nvPr>
            <p:extLst>
              <p:ext uri="{D42A27DB-BD31-4B8C-83A1-F6EECF244321}">
                <p14:modId xmlns:p14="http://schemas.microsoft.com/office/powerpoint/2010/main" val="3025089293"/>
              </p:ext>
            </p:extLst>
          </p:nvPr>
        </p:nvGraphicFramePr>
        <p:xfrm>
          <a:off x="1454150" y="5699930"/>
          <a:ext cx="6235700" cy="368300"/>
        </p:xfrm>
        <a:graphic>
          <a:graphicData uri="http://schemas.openxmlformats.org/presentationml/2006/ole">
            <mc:AlternateContent xmlns:mc="http://schemas.openxmlformats.org/markup-compatibility/2006">
              <mc:Choice xmlns:v="urn:schemas-microsoft-com:vml" Requires="v">
                <p:oleObj spid="_x0000_s54340" name="Document" r:id="rId5" imgW="6235700" imgH="368300" progId="Word.Document.12">
                  <p:embed/>
                </p:oleObj>
              </mc:Choice>
              <mc:Fallback>
                <p:oleObj name="Document" r:id="rId5" imgW="6235700" imgH="368300" progId="Word.Document.12">
                  <p:embed/>
                  <p:pic>
                    <p:nvPicPr>
                      <p:cNvPr id="0" name=""/>
                      <p:cNvPicPr/>
                      <p:nvPr/>
                    </p:nvPicPr>
                    <p:blipFill>
                      <a:blip r:embed="rId6"/>
                      <a:stretch>
                        <a:fillRect/>
                      </a:stretch>
                    </p:blipFill>
                    <p:spPr>
                      <a:xfrm>
                        <a:off x="1454150" y="5699930"/>
                        <a:ext cx="6235700" cy="368300"/>
                      </a:xfrm>
                      <a:prstGeom prst="rect">
                        <a:avLst/>
                      </a:prstGeom>
                    </p:spPr>
                  </p:pic>
                </p:oleObj>
              </mc:Fallback>
            </mc:AlternateContent>
          </a:graphicData>
        </a:graphic>
      </p:graphicFrame>
      <p:sp>
        <p:nvSpPr>
          <p:cNvPr id="17" name="Rectangle 16"/>
          <p:cNvSpPr/>
          <p:nvPr/>
        </p:nvSpPr>
        <p:spPr>
          <a:xfrm>
            <a:off x="1241010" y="5479328"/>
            <a:ext cx="6661980" cy="758728"/>
          </a:xfrm>
          <a:prstGeom prst="rect">
            <a:avLst/>
          </a:prstGeom>
          <a:noFill/>
          <a:ln w="19050" cmpd="sng">
            <a:solidFill>
              <a:srgbClr val="FF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586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10" grpId="0"/>
      <p:bldP spid="14" grpId="0"/>
      <p:bldP spid="15" grpId="0" build="p"/>
      <p:bldP spid="69" grpId="0"/>
      <p:bldP spid="71"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Heuristic Search Process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774971477"/>
              </p:ext>
            </p:extLst>
          </p:nvPr>
        </p:nvGraphicFramePr>
        <p:xfrm>
          <a:off x="1454150" y="5699930"/>
          <a:ext cx="6235700" cy="368300"/>
        </p:xfrm>
        <a:graphic>
          <a:graphicData uri="http://schemas.openxmlformats.org/presentationml/2006/ole">
            <mc:AlternateContent xmlns:mc="http://schemas.openxmlformats.org/markup-compatibility/2006">
              <mc:Choice xmlns:v="urn:schemas-microsoft-com:vml" Requires="v">
                <p:oleObj spid="_x0000_s55361" name="Document" r:id="rId5" imgW="6235700" imgH="368300" progId="Word.Document.12">
                  <p:embed/>
                </p:oleObj>
              </mc:Choice>
              <mc:Fallback>
                <p:oleObj name="Document" r:id="rId5" imgW="6235700" imgH="368300" progId="Word.Document.12">
                  <p:embed/>
                  <p:pic>
                    <p:nvPicPr>
                      <p:cNvPr id="0" name=""/>
                      <p:cNvPicPr/>
                      <p:nvPr/>
                    </p:nvPicPr>
                    <p:blipFill>
                      <a:blip r:embed="rId6"/>
                      <a:stretch>
                        <a:fillRect/>
                      </a:stretch>
                    </p:blipFill>
                    <p:spPr>
                      <a:xfrm>
                        <a:off x="1454150" y="5699930"/>
                        <a:ext cx="6235700" cy="368300"/>
                      </a:xfrm>
                      <a:prstGeom prst="rect">
                        <a:avLst/>
                      </a:prstGeom>
                    </p:spPr>
                  </p:pic>
                </p:oleObj>
              </mc:Fallback>
            </mc:AlternateContent>
          </a:graphicData>
        </a:graphic>
      </p:graphicFrame>
      <p:sp>
        <p:nvSpPr>
          <p:cNvPr id="17" name="Rectangle 16"/>
          <p:cNvSpPr/>
          <p:nvPr/>
        </p:nvSpPr>
        <p:spPr>
          <a:xfrm>
            <a:off x="1241010" y="5479328"/>
            <a:ext cx="6661980" cy="758728"/>
          </a:xfrm>
          <a:prstGeom prst="rect">
            <a:avLst/>
          </a:prstGeom>
          <a:noFill/>
          <a:ln w="19050" cmpd="sng">
            <a:solidFill>
              <a:srgbClr val="FF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3206565" y="2335260"/>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flipV="1">
            <a:off x="4476485" y="3588020"/>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746404" y="4686887"/>
            <a:ext cx="826549" cy="307777"/>
          </a:xfrm>
          <a:prstGeom prst="rect">
            <a:avLst/>
          </a:prstGeom>
          <a:noFill/>
        </p:spPr>
        <p:txBody>
          <a:bodyPr wrap="square" rtlCol="0">
            <a:spAutoFit/>
          </a:bodyPr>
          <a:lstStyle/>
          <a:p>
            <a:r>
              <a:rPr lang="en-US" sz="1400" dirty="0" smtClean="0">
                <a:solidFill>
                  <a:schemeClr val="bg1"/>
                </a:solidFill>
              </a:rPr>
              <a:t>Clarity</a:t>
            </a:r>
            <a:endParaRPr lang="en-US" sz="1400" dirty="0">
              <a:solidFill>
                <a:schemeClr val="bg1"/>
              </a:solidFill>
            </a:endParaRPr>
          </a:p>
        </p:txBody>
      </p:sp>
      <p:sp>
        <p:nvSpPr>
          <p:cNvPr id="21" name="TextBox 20"/>
          <p:cNvSpPr txBox="1"/>
          <p:nvPr/>
        </p:nvSpPr>
        <p:spPr>
          <a:xfrm>
            <a:off x="2728721" y="2033450"/>
            <a:ext cx="968390" cy="307777"/>
          </a:xfrm>
          <a:prstGeom prst="rect">
            <a:avLst/>
          </a:prstGeom>
          <a:noFill/>
        </p:spPr>
        <p:txBody>
          <a:bodyPr wrap="square" rtlCol="0">
            <a:spAutoFit/>
          </a:bodyPr>
          <a:lstStyle/>
          <a:p>
            <a:pPr algn="ctr"/>
            <a:r>
              <a:rPr lang="en-US" sz="1400" dirty="0" smtClean="0">
                <a:solidFill>
                  <a:schemeClr val="bg1"/>
                </a:solidFill>
              </a:rPr>
              <a:t>Speed</a:t>
            </a:r>
            <a:endParaRPr lang="en-US" sz="1400" dirty="0">
              <a:solidFill>
                <a:schemeClr val="bg1"/>
              </a:solidFill>
            </a:endParaRPr>
          </a:p>
        </p:txBody>
      </p:sp>
      <p:grpSp>
        <p:nvGrpSpPr>
          <p:cNvPr id="3" name="Group 2"/>
          <p:cNvGrpSpPr/>
          <p:nvPr/>
        </p:nvGrpSpPr>
        <p:grpSpPr>
          <a:xfrm>
            <a:off x="3206565" y="2335262"/>
            <a:ext cx="1081539" cy="2522679"/>
            <a:chOff x="3206565" y="2335262"/>
            <a:chExt cx="1081539" cy="2522679"/>
          </a:xfrm>
        </p:grpSpPr>
        <p:sp>
          <p:nvSpPr>
            <p:cNvPr id="22" name="Oval 21"/>
            <p:cNvSpPr/>
            <p:nvPr/>
          </p:nvSpPr>
          <p:spPr>
            <a:xfrm>
              <a:off x="3301604" y="2360226"/>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3206565" y="2335262"/>
              <a:ext cx="1081539" cy="2522679"/>
              <a:chOff x="3206565" y="2658808"/>
              <a:chExt cx="1081539" cy="2522679"/>
            </a:xfrm>
          </p:grpSpPr>
          <p:grpSp>
            <p:nvGrpSpPr>
              <p:cNvPr id="25" name="Group 24"/>
              <p:cNvGrpSpPr/>
              <p:nvPr/>
            </p:nvGrpSpPr>
            <p:grpSpPr>
              <a:xfrm>
                <a:off x="3387410" y="2848910"/>
                <a:ext cx="900694" cy="1997934"/>
                <a:chOff x="3387410" y="2848910"/>
                <a:chExt cx="900694" cy="1997934"/>
              </a:xfrm>
            </p:grpSpPr>
            <p:sp>
              <p:nvSpPr>
                <p:cNvPr id="27" name="Oval 26"/>
                <p:cNvSpPr/>
                <p:nvPr/>
              </p:nvSpPr>
              <p:spPr>
                <a:xfrm>
                  <a:off x="3472574" y="4761038"/>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571426" y="3898884"/>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594239" y="4470063"/>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387410" y="3514811"/>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743048" y="3446165"/>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640620" y="2848910"/>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970449" y="3813078"/>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387414" y="2926135"/>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14660" y="2994779"/>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517014" y="3185034"/>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202298" y="3333903"/>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406177" y="4308701"/>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726426" y="3777468"/>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013712" y="3446165"/>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Straight Connector 25"/>
              <p:cNvCxnSpPr/>
              <p:nvPr/>
            </p:nvCxnSpPr>
            <p:spPr>
              <a:xfrm flipH="1">
                <a:off x="3206565" y="2658808"/>
                <a:ext cx="735645" cy="2522679"/>
              </a:xfrm>
              <a:prstGeom prst="line">
                <a:avLst/>
              </a:prstGeom>
              <a:ln w="190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grpSp>
      <p:grpSp>
        <p:nvGrpSpPr>
          <p:cNvPr id="41" name="Group 40"/>
          <p:cNvGrpSpPr/>
          <p:nvPr/>
        </p:nvGrpSpPr>
        <p:grpSpPr>
          <a:xfrm>
            <a:off x="3206567" y="2746408"/>
            <a:ext cx="2000046" cy="2136497"/>
            <a:chOff x="3206567" y="3069954"/>
            <a:chExt cx="2000046" cy="2136497"/>
          </a:xfrm>
        </p:grpSpPr>
        <p:sp>
          <p:nvSpPr>
            <p:cNvPr id="42" name="Oval 41"/>
            <p:cNvSpPr/>
            <p:nvPr/>
          </p:nvSpPr>
          <p:spPr>
            <a:xfrm>
              <a:off x="3828854" y="4347122"/>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268898" y="4432928"/>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704460" y="4222895"/>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4532848" y="3712924"/>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4977091" y="4101862"/>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06182" y="3339897"/>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1904" y="3592800"/>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328957" y="3069954"/>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670140" y="3423474"/>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105801" y="3820371"/>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3048" y="4688675"/>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378395" y="4165263"/>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000466" y="4165263"/>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243151" y="3875572"/>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H="1">
              <a:off x="3206567" y="3270840"/>
              <a:ext cx="2000046" cy="1935611"/>
            </a:xfrm>
            <a:prstGeom prst="line">
              <a:avLst/>
            </a:prstGeom>
            <a:ln w="19050" cmpd="sng">
              <a:solidFill>
                <a:schemeClr val="accent6"/>
              </a:solidFill>
              <a:prstDash val="dash"/>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3206567" y="3985155"/>
            <a:ext cx="2539837" cy="889945"/>
            <a:chOff x="3206567" y="3985155"/>
            <a:chExt cx="2539837" cy="889945"/>
          </a:xfrm>
        </p:grpSpPr>
        <p:sp>
          <p:nvSpPr>
            <p:cNvPr id="23" name="Oval 22"/>
            <p:cNvSpPr/>
            <p:nvPr/>
          </p:nvSpPr>
          <p:spPr>
            <a:xfrm>
              <a:off x="5640141" y="4658540"/>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3206567" y="3985155"/>
              <a:ext cx="2539837" cy="889945"/>
              <a:chOff x="3206567" y="4308701"/>
              <a:chExt cx="2539837" cy="889945"/>
            </a:xfrm>
          </p:grpSpPr>
          <p:sp>
            <p:nvSpPr>
              <p:cNvPr id="58" name="Oval 57"/>
              <p:cNvSpPr/>
              <p:nvPr/>
            </p:nvSpPr>
            <p:spPr>
              <a:xfrm>
                <a:off x="4056615" y="4937512"/>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618654" y="4761038"/>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942666" y="4731578"/>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148703" y="4937512"/>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419093" y="4761038"/>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271960" y="4308701"/>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25995" y="4718135"/>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5206613" y="4602869"/>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683195" y="4470063"/>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p:nvPr/>
            </p:nvCxnSpPr>
            <p:spPr>
              <a:xfrm flipH="1">
                <a:off x="3206567" y="4470063"/>
                <a:ext cx="2539837" cy="728583"/>
              </a:xfrm>
              <a:prstGeom prst="line">
                <a:avLst/>
              </a:prstGeom>
              <a:ln w="19050" cmpd="sng">
                <a:solidFill>
                  <a:schemeClr val="accent2"/>
                </a:solidFill>
                <a:prstDash val="dash"/>
              </a:ln>
            </p:spPr>
            <p:style>
              <a:lnRef idx="2">
                <a:schemeClr val="accent1"/>
              </a:lnRef>
              <a:fillRef idx="0">
                <a:schemeClr val="accent1"/>
              </a:fillRef>
              <a:effectRef idx="1">
                <a:schemeClr val="accent1"/>
              </a:effectRef>
              <a:fontRef idx="minor">
                <a:schemeClr val="tx1"/>
              </a:fontRef>
            </p:style>
          </p:cxnSp>
        </p:grpSp>
      </p:grpSp>
      <p:sp>
        <p:nvSpPr>
          <p:cNvPr id="68" name="Content Placeholder 2"/>
          <p:cNvSpPr txBox="1">
            <a:spLocks/>
          </p:cNvSpPr>
          <p:nvPr/>
        </p:nvSpPr>
        <p:spPr bwMode="auto">
          <a:xfrm>
            <a:off x="685801" y="1365199"/>
            <a:ext cx="1416516"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chemeClr val="accent6"/>
                </a:solidFill>
              </a:rPr>
              <a:t>Basis</a:t>
            </a:r>
            <a:r>
              <a:rPr lang="en-US" sz="1800" dirty="0" smtClean="0">
                <a:solidFill>
                  <a:schemeClr val="accent6"/>
                </a:solidFill>
              </a:rPr>
              <a:t>:</a:t>
            </a:r>
            <a:endParaRPr lang="en-US" sz="1800" dirty="0" smtClean="0">
              <a:solidFill>
                <a:srgbClr val="FFFFFF"/>
              </a:solidFill>
            </a:endParaRPr>
          </a:p>
        </p:txBody>
      </p:sp>
      <p:sp>
        <p:nvSpPr>
          <p:cNvPr id="70" name="Content Placeholder 2"/>
          <p:cNvSpPr txBox="1">
            <a:spLocks/>
          </p:cNvSpPr>
          <p:nvPr/>
        </p:nvSpPr>
        <p:spPr bwMode="auto">
          <a:xfrm>
            <a:off x="1523127" y="1365199"/>
            <a:ext cx="6261494"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Metropolis random walk algorithm</a:t>
            </a:r>
          </a:p>
        </p:txBody>
      </p:sp>
      <p:sp>
        <p:nvSpPr>
          <p:cNvPr id="72" name="TextBox 71"/>
          <p:cNvSpPr txBox="1"/>
          <p:nvPr/>
        </p:nvSpPr>
        <p:spPr>
          <a:xfrm>
            <a:off x="6393700" y="2861488"/>
            <a:ext cx="1755800" cy="923330"/>
          </a:xfrm>
          <a:prstGeom prst="rect">
            <a:avLst/>
          </a:prstGeom>
          <a:noFill/>
        </p:spPr>
        <p:txBody>
          <a:bodyPr wrap="square" rtlCol="0">
            <a:spAutoFit/>
          </a:bodyPr>
          <a:lstStyle/>
          <a:p>
            <a:pPr algn="ctr"/>
            <a:r>
              <a:rPr lang="en-US" dirty="0" smtClean="0">
                <a:solidFill>
                  <a:srgbClr val="FFCC00"/>
                </a:solidFill>
              </a:rPr>
              <a:t>2D case shown for simplicity</a:t>
            </a:r>
            <a:endParaRPr lang="en-US" dirty="0">
              <a:solidFill>
                <a:srgbClr val="FFCC00"/>
              </a:solidFill>
            </a:endParaRPr>
          </a:p>
        </p:txBody>
      </p:sp>
      <p:sp>
        <p:nvSpPr>
          <p:cNvPr id="5" name="TextBox 4"/>
          <p:cNvSpPr txBox="1"/>
          <p:nvPr/>
        </p:nvSpPr>
        <p:spPr>
          <a:xfrm>
            <a:off x="3917201" y="1965930"/>
            <a:ext cx="1014333" cy="369332"/>
          </a:xfrm>
          <a:prstGeom prst="rect">
            <a:avLst/>
          </a:prstGeom>
          <a:noFill/>
        </p:spPr>
        <p:txBody>
          <a:bodyPr wrap="none" rtlCol="0">
            <a:spAutoFit/>
          </a:bodyPr>
          <a:lstStyle/>
          <a:p>
            <a:r>
              <a:rPr lang="en-US" dirty="0" smtClean="0">
                <a:solidFill>
                  <a:schemeClr val="tx2">
                    <a:lumMod val="60000"/>
                    <a:lumOff val="40000"/>
                  </a:schemeClr>
                </a:solidFill>
                <a:latin typeface="Cambria Math"/>
                <a:cs typeface="Cambria Math"/>
              </a:rPr>
              <a:t>α</a:t>
            </a:r>
            <a:r>
              <a:rPr lang="en-US" baseline="-25000" dirty="0" smtClean="0">
                <a:solidFill>
                  <a:schemeClr val="tx2">
                    <a:lumMod val="60000"/>
                    <a:lumOff val="40000"/>
                  </a:schemeClr>
                </a:solidFill>
                <a:latin typeface="Cambria Math"/>
                <a:cs typeface="Cambria Math"/>
              </a:rPr>
              <a:t>1</a:t>
            </a:r>
            <a:r>
              <a:rPr lang="en-US" dirty="0" smtClean="0">
                <a:solidFill>
                  <a:schemeClr val="tx2">
                    <a:lumMod val="60000"/>
                    <a:lumOff val="40000"/>
                  </a:schemeClr>
                </a:solidFill>
                <a:latin typeface="Cambria Math"/>
                <a:cs typeface="Cambria Math"/>
              </a:rPr>
              <a:t>, β</a:t>
            </a:r>
            <a:r>
              <a:rPr lang="en-US" baseline="-25000" dirty="0" smtClean="0">
                <a:solidFill>
                  <a:schemeClr val="tx2">
                    <a:lumMod val="60000"/>
                    <a:lumOff val="40000"/>
                  </a:schemeClr>
                </a:solidFill>
                <a:latin typeface="Cambria Math"/>
                <a:cs typeface="Cambria Math"/>
              </a:rPr>
              <a:t>1</a:t>
            </a:r>
            <a:r>
              <a:rPr lang="en-US" dirty="0" smtClean="0">
                <a:solidFill>
                  <a:schemeClr val="tx2">
                    <a:lumMod val="60000"/>
                    <a:lumOff val="40000"/>
                  </a:schemeClr>
                </a:solidFill>
                <a:latin typeface="Cambria Math"/>
                <a:cs typeface="Cambria Math"/>
              </a:rPr>
              <a:t>, γ</a:t>
            </a:r>
            <a:r>
              <a:rPr lang="en-US" baseline="-25000" dirty="0" smtClean="0">
                <a:solidFill>
                  <a:schemeClr val="tx2">
                    <a:lumMod val="60000"/>
                    <a:lumOff val="40000"/>
                  </a:schemeClr>
                </a:solidFill>
                <a:latin typeface="Cambria Math"/>
                <a:cs typeface="Cambria Math"/>
              </a:rPr>
              <a:t>1</a:t>
            </a:r>
            <a:endParaRPr lang="en-US" dirty="0">
              <a:solidFill>
                <a:schemeClr val="tx2">
                  <a:lumMod val="60000"/>
                  <a:lumOff val="40000"/>
                </a:schemeClr>
              </a:solidFill>
              <a:latin typeface="Cambria Math"/>
              <a:cs typeface="Cambria Math"/>
            </a:endParaRPr>
          </a:p>
        </p:txBody>
      </p:sp>
      <p:sp>
        <p:nvSpPr>
          <p:cNvPr id="74" name="TextBox 73"/>
          <p:cNvSpPr txBox="1"/>
          <p:nvPr/>
        </p:nvSpPr>
        <p:spPr>
          <a:xfrm>
            <a:off x="5204301" y="2634106"/>
            <a:ext cx="1014333" cy="369332"/>
          </a:xfrm>
          <a:prstGeom prst="rect">
            <a:avLst/>
          </a:prstGeom>
          <a:noFill/>
        </p:spPr>
        <p:txBody>
          <a:bodyPr wrap="none" rtlCol="0">
            <a:spAutoFit/>
          </a:bodyPr>
          <a:lstStyle/>
          <a:p>
            <a:r>
              <a:rPr lang="en-US" dirty="0" smtClean="0">
                <a:solidFill>
                  <a:srgbClr val="F79646"/>
                </a:solidFill>
                <a:latin typeface="Cambria Math"/>
                <a:cs typeface="Cambria Math"/>
              </a:rPr>
              <a:t>α</a:t>
            </a:r>
            <a:r>
              <a:rPr lang="en-US" baseline="-25000" dirty="0">
                <a:solidFill>
                  <a:srgbClr val="F79646"/>
                </a:solidFill>
                <a:latin typeface="Cambria Math"/>
                <a:cs typeface="Cambria Math"/>
              </a:rPr>
              <a:t>2</a:t>
            </a:r>
            <a:r>
              <a:rPr lang="en-US" dirty="0" smtClean="0">
                <a:solidFill>
                  <a:srgbClr val="F79646"/>
                </a:solidFill>
                <a:latin typeface="Cambria Math"/>
                <a:cs typeface="Cambria Math"/>
              </a:rPr>
              <a:t>, β</a:t>
            </a:r>
            <a:r>
              <a:rPr lang="en-US" baseline="-25000" dirty="0">
                <a:solidFill>
                  <a:srgbClr val="F79646"/>
                </a:solidFill>
                <a:latin typeface="Cambria Math"/>
                <a:cs typeface="Cambria Math"/>
              </a:rPr>
              <a:t>2</a:t>
            </a:r>
            <a:r>
              <a:rPr lang="en-US" dirty="0" smtClean="0">
                <a:solidFill>
                  <a:srgbClr val="F79646"/>
                </a:solidFill>
                <a:latin typeface="Cambria Math"/>
                <a:cs typeface="Cambria Math"/>
              </a:rPr>
              <a:t>, γ</a:t>
            </a:r>
            <a:r>
              <a:rPr lang="en-US" baseline="-25000" dirty="0">
                <a:solidFill>
                  <a:srgbClr val="F79646"/>
                </a:solidFill>
                <a:latin typeface="Cambria Math"/>
                <a:cs typeface="Cambria Math"/>
              </a:rPr>
              <a:t>2</a:t>
            </a:r>
            <a:endParaRPr lang="en-US" dirty="0">
              <a:solidFill>
                <a:srgbClr val="F79646"/>
              </a:solidFill>
              <a:latin typeface="Cambria Math"/>
              <a:cs typeface="Cambria Math"/>
            </a:endParaRPr>
          </a:p>
        </p:txBody>
      </p:sp>
      <p:sp>
        <p:nvSpPr>
          <p:cNvPr id="79" name="TextBox 78"/>
          <p:cNvSpPr txBox="1"/>
          <p:nvPr/>
        </p:nvSpPr>
        <p:spPr>
          <a:xfrm>
            <a:off x="5746405" y="3871810"/>
            <a:ext cx="1014333" cy="369332"/>
          </a:xfrm>
          <a:prstGeom prst="rect">
            <a:avLst/>
          </a:prstGeom>
          <a:noFill/>
        </p:spPr>
        <p:txBody>
          <a:bodyPr wrap="none" rtlCol="0">
            <a:spAutoFit/>
          </a:bodyPr>
          <a:lstStyle/>
          <a:p>
            <a:r>
              <a:rPr lang="en-US" dirty="0" smtClean="0">
                <a:solidFill>
                  <a:schemeClr val="accent2"/>
                </a:solidFill>
                <a:latin typeface="Cambria Math"/>
                <a:cs typeface="Cambria Math"/>
              </a:rPr>
              <a:t>α</a:t>
            </a:r>
            <a:r>
              <a:rPr lang="en-US" baseline="-25000" dirty="0" smtClean="0">
                <a:solidFill>
                  <a:schemeClr val="accent2"/>
                </a:solidFill>
                <a:latin typeface="Cambria Math"/>
                <a:cs typeface="Cambria Math"/>
              </a:rPr>
              <a:t>3</a:t>
            </a:r>
            <a:r>
              <a:rPr lang="en-US" dirty="0" smtClean="0">
                <a:solidFill>
                  <a:schemeClr val="accent2"/>
                </a:solidFill>
                <a:latin typeface="Cambria Math"/>
                <a:cs typeface="Cambria Math"/>
              </a:rPr>
              <a:t>, β</a:t>
            </a:r>
            <a:r>
              <a:rPr lang="en-US" baseline="-25000" dirty="0" smtClean="0">
                <a:solidFill>
                  <a:schemeClr val="accent2"/>
                </a:solidFill>
                <a:latin typeface="Cambria Math"/>
                <a:cs typeface="Cambria Math"/>
              </a:rPr>
              <a:t>3</a:t>
            </a:r>
            <a:r>
              <a:rPr lang="en-US" dirty="0" smtClean="0">
                <a:solidFill>
                  <a:schemeClr val="accent2"/>
                </a:solidFill>
                <a:latin typeface="Cambria Math"/>
                <a:cs typeface="Cambria Math"/>
              </a:rPr>
              <a:t>, γ</a:t>
            </a:r>
            <a:r>
              <a:rPr lang="en-US" baseline="-25000" dirty="0" smtClean="0">
                <a:solidFill>
                  <a:schemeClr val="accent2"/>
                </a:solidFill>
                <a:latin typeface="Cambria Math"/>
                <a:cs typeface="Cambria Math"/>
              </a:rPr>
              <a:t>3</a:t>
            </a:r>
            <a:endParaRPr lang="en-US" dirty="0">
              <a:solidFill>
                <a:schemeClr val="accent2"/>
              </a:solidFill>
              <a:latin typeface="Cambria Math"/>
              <a:cs typeface="Cambria Math"/>
            </a:endParaRPr>
          </a:p>
        </p:txBody>
      </p:sp>
    </p:spTree>
    <p:extLst>
      <p:ext uri="{BB962C8B-B14F-4D97-AF65-F5344CB8AC3E}">
        <p14:creationId xmlns:p14="http://schemas.microsoft.com/office/powerpoint/2010/main" val="18687289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4"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Heuristic Search Process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8" name="Straight Arrow Connector 17"/>
          <p:cNvCxnSpPr/>
          <p:nvPr/>
        </p:nvCxnSpPr>
        <p:spPr>
          <a:xfrm flipV="1">
            <a:off x="3206565" y="2335260"/>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flipV="1">
            <a:off x="4476485" y="3588020"/>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746404" y="4686887"/>
            <a:ext cx="826549" cy="307777"/>
          </a:xfrm>
          <a:prstGeom prst="rect">
            <a:avLst/>
          </a:prstGeom>
          <a:noFill/>
        </p:spPr>
        <p:txBody>
          <a:bodyPr wrap="square" rtlCol="0">
            <a:spAutoFit/>
          </a:bodyPr>
          <a:lstStyle/>
          <a:p>
            <a:r>
              <a:rPr lang="en-US" sz="1400" dirty="0" smtClean="0">
                <a:solidFill>
                  <a:schemeClr val="bg1"/>
                </a:solidFill>
              </a:rPr>
              <a:t>Clarity</a:t>
            </a:r>
            <a:endParaRPr lang="en-US" sz="1400" dirty="0">
              <a:solidFill>
                <a:schemeClr val="bg1"/>
              </a:solidFill>
            </a:endParaRPr>
          </a:p>
        </p:txBody>
      </p:sp>
      <p:sp>
        <p:nvSpPr>
          <p:cNvPr id="21" name="TextBox 20"/>
          <p:cNvSpPr txBox="1"/>
          <p:nvPr/>
        </p:nvSpPr>
        <p:spPr>
          <a:xfrm>
            <a:off x="2728721" y="2033450"/>
            <a:ext cx="968390" cy="307777"/>
          </a:xfrm>
          <a:prstGeom prst="rect">
            <a:avLst/>
          </a:prstGeom>
          <a:noFill/>
        </p:spPr>
        <p:txBody>
          <a:bodyPr wrap="square" rtlCol="0">
            <a:spAutoFit/>
          </a:bodyPr>
          <a:lstStyle/>
          <a:p>
            <a:pPr algn="ctr"/>
            <a:r>
              <a:rPr lang="en-US" sz="1400" dirty="0" smtClean="0">
                <a:solidFill>
                  <a:schemeClr val="bg1"/>
                </a:solidFill>
              </a:rPr>
              <a:t>Speed</a:t>
            </a:r>
            <a:endParaRPr lang="en-US" sz="1400" dirty="0">
              <a:solidFill>
                <a:schemeClr val="bg1"/>
              </a:solidFill>
            </a:endParaRPr>
          </a:p>
        </p:txBody>
      </p:sp>
      <p:grpSp>
        <p:nvGrpSpPr>
          <p:cNvPr id="3" name="Group 2"/>
          <p:cNvGrpSpPr/>
          <p:nvPr/>
        </p:nvGrpSpPr>
        <p:grpSpPr>
          <a:xfrm>
            <a:off x="3301604" y="2360226"/>
            <a:ext cx="986500" cy="2163072"/>
            <a:chOff x="3301604" y="2360226"/>
            <a:chExt cx="986500" cy="2163072"/>
          </a:xfrm>
        </p:grpSpPr>
        <p:sp>
          <p:nvSpPr>
            <p:cNvPr id="22" name="Oval 21"/>
            <p:cNvSpPr/>
            <p:nvPr/>
          </p:nvSpPr>
          <p:spPr>
            <a:xfrm>
              <a:off x="3301604" y="2360226"/>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3387410" y="2525364"/>
              <a:ext cx="900694" cy="1997934"/>
              <a:chOff x="3387410" y="2848910"/>
              <a:chExt cx="900694" cy="1997934"/>
            </a:xfrm>
          </p:grpSpPr>
          <p:sp>
            <p:nvSpPr>
              <p:cNvPr id="27" name="Oval 26"/>
              <p:cNvSpPr/>
              <p:nvPr/>
            </p:nvSpPr>
            <p:spPr>
              <a:xfrm>
                <a:off x="3472574" y="4761038"/>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571426" y="3898884"/>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594239" y="4470063"/>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387410" y="3514811"/>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743048" y="3446165"/>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640620" y="2848910"/>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970449" y="3813078"/>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387414" y="2926135"/>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14660" y="2994779"/>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517014" y="3185034"/>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202298" y="3333903"/>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406177" y="4308701"/>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726426" y="3777468"/>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013712" y="3446165"/>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743048" y="2746408"/>
            <a:ext cx="1448559" cy="1704527"/>
            <a:chOff x="3743048" y="3069954"/>
            <a:chExt cx="1448559" cy="1704527"/>
          </a:xfrm>
        </p:grpSpPr>
        <p:sp>
          <p:nvSpPr>
            <p:cNvPr id="42" name="Oval 41"/>
            <p:cNvSpPr/>
            <p:nvPr/>
          </p:nvSpPr>
          <p:spPr>
            <a:xfrm>
              <a:off x="3828854" y="4347122"/>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268898" y="4432928"/>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704460" y="4222895"/>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4532848" y="3712924"/>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4977091" y="4101862"/>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06182" y="3339897"/>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1904" y="3592800"/>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328957" y="3069954"/>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670140" y="3423474"/>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105801" y="3820371"/>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43048" y="4688675"/>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378395" y="4165263"/>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000466" y="4165263"/>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243151" y="3875572"/>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4056615" y="3985155"/>
            <a:ext cx="1669332" cy="759191"/>
            <a:chOff x="4056615" y="3985155"/>
            <a:chExt cx="1669332" cy="759191"/>
          </a:xfrm>
        </p:grpSpPr>
        <p:sp>
          <p:nvSpPr>
            <p:cNvPr id="23" name="Oval 22"/>
            <p:cNvSpPr/>
            <p:nvPr/>
          </p:nvSpPr>
          <p:spPr>
            <a:xfrm>
              <a:off x="5640141" y="4658540"/>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4056615" y="3985155"/>
              <a:ext cx="1448284" cy="714617"/>
              <a:chOff x="4056615" y="4308701"/>
              <a:chExt cx="1448284" cy="714617"/>
            </a:xfrm>
          </p:grpSpPr>
          <p:sp>
            <p:nvSpPr>
              <p:cNvPr id="58" name="Oval 57"/>
              <p:cNvSpPr/>
              <p:nvPr/>
            </p:nvSpPr>
            <p:spPr>
              <a:xfrm>
                <a:off x="4056615" y="4937512"/>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618654" y="4761038"/>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942666" y="4731578"/>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148703" y="4937512"/>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419093" y="4761038"/>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271960" y="4308701"/>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225995" y="4718135"/>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5206613" y="4602869"/>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683195" y="4470063"/>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68" name="Content Placeholder 2"/>
          <p:cNvSpPr txBox="1">
            <a:spLocks/>
          </p:cNvSpPr>
          <p:nvPr/>
        </p:nvSpPr>
        <p:spPr bwMode="auto">
          <a:xfrm>
            <a:off x="685801" y="1365199"/>
            <a:ext cx="1416516"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chemeClr val="accent6"/>
                </a:solidFill>
              </a:rPr>
              <a:t>Basis</a:t>
            </a:r>
            <a:r>
              <a:rPr lang="en-US" sz="1800" dirty="0" smtClean="0">
                <a:solidFill>
                  <a:schemeClr val="accent6"/>
                </a:solidFill>
              </a:rPr>
              <a:t>:</a:t>
            </a:r>
            <a:endParaRPr lang="en-US" sz="1800" dirty="0" smtClean="0">
              <a:solidFill>
                <a:srgbClr val="FFFFFF"/>
              </a:solidFill>
            </a:endParaRPr>
          </a:p>
        </p:txBody>
      </p:sp>
      <p:sp>
        <p:nvSpPr>
          <p:cNvPr id="70" name="Content Placeholder 2"/>
          <p:cNvSpPr txBox="1">
            <a:spLocks/>
          </p:cNvSpPr>
          <p:nvPr/>
        </p:nvSpPr>
        <p:spPr bwMode="auto">
          <a:xfrm>
            <a:off x="1523127" y="1365199"/>
            <a:ext cx="6261494"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Metropolis random walk algorithm</a:t>
            </a:r>
          </a:p>
        </p:txBody>
      </p:sp>
      <p:sp>
        <p:nvSpPr>
          <p:cNvPr id="72" name="TextBox 71"/>
          <p:cNvSpPr txBox="1"/>
          <p:nvPr/>
        </p:nvSpPr>
        <p:spPr>
          <a:xfrm>
            <a:off x="6393700" y="2861488"/>
            <a:ext cx="1755800" cy="923330"/>
          </a:xfrm>
          <a:prstGeom prst="rect">
            <a:avLst/>
          </a:prstGeom>
          <a:noFill/>
        </p:spPr>
        <p:txBody>
          <a:bodyPr wrap="square" rtlCol="0">
            <a:spAutoFit/>
          </a:bodyPr>
          <a:lstStyle/>
          <a:p>
            <a:pPr algn="ctr"/>
            <a:r>
              <a:rPr lang="en-US" dirty="0" smtClean="0">
                <a:solidFill>
                  <a:srgbClr val="FFCC00"/>
                </a:solidFill>
              </a:rPr>
              <a:t>2D case shown for simplicity</a:t>
            </a:r>
            <a:endParaRPr lang="en-US" dirty="0">
              <a:solidFill>
                <a:srgbClr val="FFCC00"/>
              </a:solidFill>
            </a:endParaRPr>
          </a:p>
        </p:txBody>
      </p:sp>
    </p:spTree>
    <p:extLst>
      <p:ext uri="{BB962C8B-B14F-4D97-AF65-F5344CB8AC3E}">
        <p14:creationId xmlns:p14="http://schemas.microsoft.com/office/powerpoint/2010/main" val="2082538667"/>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Heuristic Search Process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Box 20"/>
          <p:cNvSpPr txBox="1"/>
          <p:nvPr/>
        </p:nvSpPr>
        <p:spPr>
          <a:xfrm>
            <a:off x="2728721" y="2033450"/>
            <a:ext cx="968390" cy="307777"/>
          </a:xfrm>
          <a:prstGeom prst="rect">
            <a:avLst/>
          </a:prstGeom>
          <a:noFill/>
        </p:spPr>
        <p:txBody>
          <a:bodyPr wrap="square" rtlCol="0">
            <a:spAutoFit/>
          </a:bodyPr>
          <a:lstStyle/>
          <a:p>
            <a:pPr algn="ctr"/>
            <a:r>
              <a:rPr lang="en-US" sz="1400" dirty="0" smtClean="0">
                <a:solidFill>
                  <a:schemeClr val="bg1"/>
                </a:solidFill>
              </a:rPr>
              <a:t>Speed</a:t>
            </a:r>
            <a:endParaRPr lang="en-US" sz="1400" dirty="0">
              <a:solidFill>
                <a:schemeClr val="bg1"/>
              </a:solidFill>
            </a:endParaRPr>
          </a:p>
        </p:txBody>
      </p:sp>
      <p:sp>
        <p:nvSpPr>
          <p:cNvPr id="68" name="Content Placeholder 2"/>
          <p:cNvSpPr txBox="1">
            <a:spLocks/>
          </p:cNvSpPr>
          <p:nvPr/>
        </p:nvSpPr>
        <p:spPr bwMode="auto">
          <a:xfrm>
            <a:off x="685801" y="1365199"/>
            <a:ext cx="1416516"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chemeClr val="accent6"/>
                </a:solidFill>
              </a:rPr>
              <a:t>Basis</a:t>
            </a:r>
            <a:r>
              <a:rPr lang="en-US" sz="1800" dirty="0" smtClean="0">
                <a:solidFill>
                  <a:schemeClr val="accent6"/>
                </a:solidFill>
              </a:rPr>
              <a:t>:</a:t>
            </a:r>
            <a:endParaRPr lang="en-US" sz="1800" dirty="0" smtClean="0">
              <a:solidFill>
                <a:srgbClr val="FFFFFF"/>
              </a:solidFill>
            </a:endParaRPr>
          </a:p>
        </p:txBody>
      </p:sp>
      <p:sp>
        <p:nvSpPr>
          <p:cNvPr id="70" name="Content Placeholder 2"/>
          <p:cNvSpPr txBox="1">
            <a:spLocks/>
          </p:cNvSpPr>
          <p:nvPr/>
        </p:nvSpPr>
        <p:spPr bwMode="auto">
          <a:xfrm>
            <a:off x="1523127" y="1365199"/>
            <a:ext cx="6261494" cy="360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Aft>
                <a:spcPts val="600"/>
              </a:spcAft>
              <a:buFontTx/>
              <a:buNone/>
            </a:pPr>
            <a:r>
              <a:rPr lang="en-US" sz="1900" dirty="0" smtClean="0">
                <a:solidFill>
                  <a:srgbClr val="FFFFFF"/>
                </a:solidFill>
              </a:rPr>
              <a:t>Metropolis random walk algorithm</a:t>
            </a:r>
          </a:p>
        </p:txBody>
      </p:sp>
      <p:sp>
        <p:nvSpPr>
          <p:cNvPr id="72" name="TextBox 71"/>
          <p:cNvSpPr txBox="1"/>
          <p:nvPr/>
        </p:nvSpPr>
        <p:spPr>
          <a:xfrm>
            <a:off x="6393700" y="2861488"/>
            <a:ext cx="1755800" cy="923330"/>
          </a:xfrm>
          <a:prstGeom prst="rect">
            <a:avLst/>
          </a:prstGeom>
          <a:noFill/>
        </p:spPr>
        <p:txBody>
          <a:bodyPr wrap="square" rtlCol="0">
            <a:spAutoFit/>
          </a:bodyPr>
          <a:lstStyle/>
          <a:p>
            <a:pPr algn="ctr"/>
            <a:r>
              <a:rPr lang="en-US" dirty="0" smtClean="0">
                <a:solidFill>
                  <a:srgbClr val="FFCC00"/>
                </a:solidFill>
              </a:rPr>
              <a:t>2D case shown for simplicity</a:t>
            </a:r>
            <a:endParaRPr lang="en-US" dirty="0">
              <a:solidFill>
                <a:srgbClr val="FFCC00"/>
              </a:solidFill>
            </a:endParaRPr>
          </a:p>
        </p:txBody>
      </p:sp>
      <p:cxnSp>
        <p:nvCxnSpPr>
          <p:cNvPr id="67" name="Straight Arrow Connector 66"/>
          <p:cNvCxnSpPr/>
          <p:nvPr/>
        </p:nvCxnSpPr>
        <p:spPr>
          <a:xfrm flipV="1">
            <a:off x="3206565" y="2332503"/>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flipV="1">
            <a:off x="4476485" y="3585263"/>
            <a:ext cx="0" cy="253984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746404" y="4684130"/>
            <a:ext cx="826549" cy="307777"/>
          </a:xfrm>
          <a:prstGeom prst="rect">
            <a:avLst/>
          </a:prstGeom>
          <a:noFill/>
        </p:spPr>
        <p:txBody>
          <a:bodyPr wrap="square" rtlCol="0">
            <a:spAutoFit/>
          </a:bodyPr>
          <a:lstStyle/>
          <a:p>
            <a:r>
              <a:rPr lang="en-US" sz="1400" dirty="0" smtClean="0">
                <a:solidFill>
                  <a:schemeClr val="bg1"/>
                </a:solidFill>
              </a:rPr>
              <a:t>Clarity</a:t>
            </a:r>
            <a:endParaRPr lang="en-US" sz="1400" dirty="0">
              <a:solidFill>
                <a:schemeClr val="bg1"/>
              </a:solidFill>
            </a:endParaRPr>
          </a:p>
        </p:txBody>
      </p:sp>
      <p:sp>
        <p:nvSpPr>
          <p:cNvPr id="76" name="Oval 75"/>
          <p:cNvSpPr/>
          <p:nvPr/>
        </p:nvSpPr>
        <p:spPr>
          <a:xfrm>
            <a:off x="3301604" y="2357469"/>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5640141" y="4655783"/>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72574" y="4434735"/>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571426" y="3572581"/>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594239" y="4143760"/>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3387410" y="3188508"/>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743048" y="3119862"/>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640620" y="2522607"/>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970449" y="3486775"/>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387414" y="2599832"/>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3914660" y="2668476"/>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517014" y="2858731"/>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202298" y="3007600"/>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3406177" y="3982398"/>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726426" y="3451165"/>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013712" y="3119862"/>
            <a:ext cx="85806" cy="85806"/>
          </a:xfrm>
          <a:prstGeom prst="ellipse">
            <a:avLst/>
          </a:prstGeom>
          <a:solidFill>
            <a:schemeClr val="accent1">
              <a:alpha val="16000"/>
            </a:schemeClr>
          </a:solidFill>
          <a:ln>
            <a:solidFill>
              <a:schemeClr val="tx2">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828854" y="4020819"/>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4268898" y="4106625"/>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704460" y="3896592"/>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532848" y="3386621"/>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977091" y="3775559"/>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406182" y="3013594"/>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811904" y="3266497"/>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328957" y="2743651"/>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670140" y="3097171"/>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105801" y="3494068"/>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743048" y="4362372"/>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378395" y="3838960"/>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000466" y="3838960"/>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243151" y="3549269"/>
            <a:ext cx="85806" cy="85806"/>
          </a:xfrm>
          <a:prstGeom prst="ellipse">
            <a:avLst/>
          </a:prstGeom>
          <a:solidFill>
            <a:schemeClr val="accent6">
              <a:alpha val="30000"/>
            </a:schemeClr>
          </a:solidFill>
          <a:ln>
            <a:solidFill>
              <a:schemeClr val="accent6">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056615" y="4611209"/>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618654" y="4434735"/>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4942666" y="4405275"/>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148703" y="4611209"/>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5419093" y="4434735"/>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5271960" y="3982398"/>
            <a:ext cx="85806" cy="85806"/>
          </a:xfrm>
          <a:prstGeom prst="ellipse">
            <a:avLst/>
          </a:prstGeom>
          <a:solidFill>
            <a:srgbClr val="6DD505"/>
          </a:solidFill>
          <a:ln w="12700" cmpd="sng">
            <a:solidFill>
              <a:srgbClr val="008000"/>
            </a:solidFill>
          </a:ln>
          <a:effectLst>
            <a:outerShdw blurRad="69850" sx="148000" sy="14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225995" y="4391832"/>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206613" y="4276566"/>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683195" y="4143760"/>
            <a:ext cx="85806" cy="85806"/>
          </a:xfrm>
          <a:prstGeom prst="ellipse">
            <a:avLst/>
          </a:prstGeom>
          <a:solidFill>
            <a:schemeClr val="accent2">
              <a:alpha val="28000"/>
            </a:schemeClr>
          </a:solidFill>
          <a:ln>
            <a:solidFill>
              <a:schemeClr val="accent2">
                <a:lumMod val="75000"/>
                <a:alpha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879790"/>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4"/>
          <p:cNvSpPr>
            <a:spLocks noChangeArrowheads="1"/>
          </p:cNvSpPr>
          <p:nvPr/>
        </p:nvSpPr>
        <p:spPr bwMode="auto">
          <a:xfrm>
            <a:off x="685800" y="3009900"/>
            <a:ext cx="77724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r>
              <a:rPr lang="en-US" altLang="zh-CN" sz="3200" dirty="0" smtClean="0">
                <a:solidFill>
                  <a:srgbClr val="FFCC00"/>
                </a:solidFill>
                <a:ea typeface="宋体" pitchFamily="2" charset="-122"/>
              </a:rPr>
              <a:t>Optimized Keyboard Layouts</a:t>
            </a:r>
            <a:endParaRPr lang="en-US" altLang="zh-CN" sz="3200" dirty="0">
              <a:solidFill>
                <a:srgbClr val="FFCC00"/>
              </a:solidFill>
              <a:ea typeface="宋体" pitchFamily="2" charset="-122"/>
            </a:endParaRPr>
          </a:p>
        </p:txBody>
      </p:sp>
    </p:spTree>
    <p:extLst>
      <p:ext uri="{BB962C8B-B14F-4D97-AF65-F5344CB8AC3E}">
        <p14:creationId xmlns:p14="http://schemas.microsoft.com/office/powerpoint/2010/main" val="35790140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Final Pareto Front</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60" y="1484410"/>
            <a:ext cx="4655055" cy="4290294"/>
          </a:xfrm>
          <a:prstGeom prst="rect">
            <a:avLst/>
          </a:prstGeom>
        </p:spPr>
      </p:pic>
      <p:sp>
        <p:nvSpPr>
          <p:cNvPr id="63" name="TextBox 62"/>
          <p:cNvSpPr txBox="1"/>
          <p:nvPr/>
        </p:nvSpPr>
        <p:spPr>
          <a:xfrm>
            <a:off x="809769" y="6078717"/>
            <a:ext cx="7554626" cy="369332"/>
          </a:xfrm>
          <a:prstGeom prst="rect">
            <a:avLst/>
          </a:prstGeom>
          <a:noFill/>
        </p:spPr>
        <p:txBody>
          <a:bodyPr vert="horz" wrap="square" rtlCol="0">
            <a:spAutoFit/>
          </a:bodyPr>
          <a:lstStyle/>
          <a:p>
            <a:pPr algn="ctr"/>
            <a:r>
              <a:rPr lang="en-US" dirty="0" smtClean="0">
                <a:solidFill>
                  <a:schemeClr val="accent6"/>
                </a:solidFill>
              </a:rPr>
              <a:t>1,725 layouts of 900,000+ encountered</a:t>
            </a:r>
            <a:endParaRPr lang="en-US" dirty="0">
              <a:solidFill>
                <a:schemeClr val="accent6"/>
              </a:solidFill>
            </a:endParaRPr>
          </a:p>
        </p:txBody>
      </p:sp>
    </p:spTree>
    <p:extLst>
      <p:ext uri="{BB962C8B-B14F-4D97-AF65-F5344CB8AC3E}">
        <p14:creationId xmlns:p14="http://schemas.microsoft.com/office/powerpoint/2010/main" val="3426660290"/>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2D Pareto Front</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8" name="Chart 17"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389116463"/>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2"/>
          <p:cNvSpPr>
            <a:spLocks noGrp="1"/>
          </p:cNvSpPr>
          <p:nvPr>
            <p:ph sz="half" idx="1"/>
          </p:nvPr>
        </p:nvSpPr>
        <p:spPr>
          <a:xfrm>
            <a:off x="685800" y="3132654"/>
            <a:ext cx="7772400" cy="960266"/>
          </a:xfrm>
          <a:effectLst>
            <a:glow>
              <a:srgbClr val="1C1C1C">
                <a:alpha val="0"/>
              </a:srgbClr>
            </a:glow>
          </a:effectLst>
        </p:spPr>
        <p:txBody>
          <a:bodyPr anchor="t"/>
          <a:lstStyle/>
          <a:p>
            <a:pPr marL="0" indent="0" algn="ctr" eaLnBrk="1" hangingPunct="1">
              <a:lnSpc>
                <a:spcPct val="120000"/>
              </a:lnSpc>
              <a:spcAft>
                <a:spcPts val="600"/>
              </a:spcAft>
              <a:buNone/>
            </a:pPr>
            <a:r>
              <a:rPr lang="en-US" sz="2200" i="1" dirty="0" smtClean="0">
                <a:effectLst>
                  <a:glow rad="749300">
                    <a:schemeClr val="tx1">
                      <a:lumMod val="95000"/>
                      <a:lumOff val="5000"/>
                      <a:alpha val="88000"/>
                    </a:schemeClr>
                  </a:glow>
                </a:effectLst>
              </a:rPr>
              <a:t>Must gesture clarity and typing speed </a:t>
            </a:r>
            <a:br>
              <a:rPr lang="en-US" sz="2200" i="1" dirty="0" smtClean="0">
                <a:effectLst>
                  <a:glow rad="749300">
                    <a:schemeClr val="tx1">
                      <a:lumMod val="95000"/>
                      <a:lumOff val="5000"/>
                      <a:alpha val="88000"/>
                    </a:schemeClr>
                  </a:glow>
                </a:effectLst>
              </a:rPr>
            </a:br>
            <a:r>
              <a:rPr lang="en-US" sz="2200" i="1" dirty="0" smtClean="0">
                <a:effectLst>
                  <a:glow rad="749300">
                    <a:schemeClr val="tx1">
                      <a:lumMod val="95000"/>
                      <a:lumOff val="5000"/>
                      <a:alpha val="88000"/>
                    </a:schemeClr>
                  </a:glow>
                </a:effectLst>
              </a:rPr>
              <a:t>necessarily conflict?</a:t>
            </a:r>
            <a:endParaRPr lang="en-US" sz="2200" i="1" dirty="0">
              <a:effectLst>
                <a:glow rad="749300">
                  <a:schemeClr val="tx1">
                    <a:lumMod val="95000"/>
                    <a:lumOff val="5000"/>
                    <a:alpha val="88000"/>
                  </a:schemeClr>
                </a:glow>
              </a:effectLst>
            </a:endParaRPr>
          </a:p>
        </p:txBody>
      </p:sp>
    </p:spTree>
    <p:extLst>
      <p:ext uri="{BB962C8B-B14F-4D97-AF65-F5344CB8AC3E}">
        <p14:creationId xmlns:p14="http://schemas.microsoft.com/office/powerpoint/2010/main" val="780837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2D Pareto Front</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8" name="Chart 7"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1560229230"/>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a:off x="4419153" y="1726841"/>
            <a:ext cx="2411227" cy="1979954"/>
          </a:xfrm>
          <a:prstGeom prst="line">
            <a:avLst/>
          </a:prstGeom>
          <a:ln w="38100" cmpd="sng">
            <a:solidFill>
              <a:schemeClr val="bg1"/>
            </a:solidFill>
            <a:prstDash val="das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11018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Proportional Shape Matching</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98" y="1816750"/>
            <a:ext cx="7036804" cy="322497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99" y="1816750"/>
            <a:ext cx="7036805" cy="3224974"/>
          </a:xfrm>
          <a:prstGeom prst="rect">
            <a:avLst/>
          </a:prstGeom>
        </p:spPr>
      </p:pic>
      <p:pic>
        <p:nvPicPr>
          <p:cNvPr id="5" name="Picture 4" descr="Proportional-Shape-Matching-blue-l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673" y="1816750"/>
            <a:ext cx="6965409" cy="3192253"/>
          </a:xfrm>
          <a:prstGeom prst="rect">
            <a:avLst/>
          </a:prstGeom>
        </p:spPr>
      </p:pic>
      <p:pic>
        <p:nvPicPr>
          <p:cNvPr id="9" name="Picture 8" descr="Proportional-Shape-Matching-red-lin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598" y="1816750"/>
            <a:ext cx="7036804" cy="3224973"/>
          </a:xfrm>
          <a:prstGeom prst="rect">
            <a:avLst/>
          </a:prstGeom>
        </p:spPr>
      </p:pic>
    </p:spTree>
    <p:extLst>
      <p:ext uri="{BB962C8B-B14F-4D97-AF65-F5344CB8AC3E}">
        <p14:creationId xmlns:p14="http://schemas.microsoft.com/office/powerpoint/2010/main" val="23270880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2D Pareto Front</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1" name="Chart 10"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2499234518"/>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p:nvPr/>
        </p:nvGrpSpPr>
        <p:grpSpPr>
          <a:xfrm>
            <a:off x="2471184" y="1721946"/>
            <a:ext cx="4409195" cy="3934599"/>
            <a:chOff x="2471184" y="1721946"/>
            <a:chExt cx="4409195" cy="3934599"/>
          </a:xfrm>
        </p:grpSpPr>
        <p:sp>
          <p:nvSpPr>
            <p:cNvPr id="4" name="TextBox 3"/>
            <p:cNvSpPr txBox="1"/>
            <p:nvPr/>
          </p:nvSpPr>
          <p:spPr>
            <a:xfrm>
              <a:off x="2692681" y="5373409"/>
              <a:ext cx="631979" cy="276999"/>
            </a:xfrm>
            <a:prstGeom prst="rect">
              <a:avLst/>
            </a:prstGeom>
            <a:noFill/>
          </p:spPr>
          <p:txBody>
            <a:bodyPr wrap="none" rtlCol="0">
              <a:spAutoFit/>
            </a:bodyPr>
            <a:lstStyle/>
            <a:p>
              <a:pPr algn="ctr"/>
              <a:r>
                <a:rPr lang="en-US" sz="1200" dirty="0" smtClean="0">
                  <a:solidFill>
                    <a:srgbClr val="FFFFFF"/>
                  </a:solidFill>
                </a:rPr>
                <a:t>0.256</a:t>
              </a:r>
              <a:endParaRPr lang="en-US" sz="1200" dirty="0">
                <a:solidFill>
                  <a:srgbClr val="FFFFFF"/>
                </a:solidFill>
              </a:endParaRPr>
            </a:p>
          </p:txBody>
        </p:sp>
        <p:sp>
          <p:nvSpPr>
            <p:cNvPr id="13" name="TextBox 12"/>
            <p:cNvSpPr txBox="1"/>
            <p:nvPr/>
          </p:nvSpPr>
          <p:spPr>
            <a:xfrm>
              <a:off x="3403257" y="5379546"/>
              <a:ext cx="631979" cy="276999"/>
            </a:xfrm>
            <a:prstGeom prst="rect">
              <a:avLst/>
            </a:prstGeom>
            <a:noFill/>
          </p:spPr>
          <p:txBody>
            <a:bodyPr wrap="none" rtlCol="0">
              <a:spAutoFit/>
            </a:bodyPr>
            <a:lstStyle/>
            <a:p>
              <a:pPr algn="ctr"/>
              <a:r>
                <a:rPr lang="en-US" sz="1200" dirty="0" smtClean="0">
                  <a:solidFill>
                    <a:srgbClr val="FFFFFF"/>
                  </a:solidFill>
                </a:rPr>
                <a:t>0.311</a:t>
              </a:r>
              <a:endParaRPr lang="en-US" sz="1200" dirty="0">
                <a:solidFill>
                  <a:srgbClr val="FFFFFF"/>
                </a:solidFill>
              </a:endParaRPr>
            </a:p>
          </p:txBody>
        </p:sp>
        <p:sp>
          <p:nvSpPr>
            <p:cNvPr id="14" name="TextBox 13"/>
            <p:cNvSpPr txBox="1"/>
            <p:nvPr/>
          </p:nvSpPr>
          <p:spPr>
            <a:xfrm>
              <a:off x="4114800" y="5379546"/>
              <a:ext cx="631979" cy="276999"/>
            </a:xfrm>
            <a:prstGeom prst="rect">
              <a:avLst/>
            </a:prstGeom>
            <a:noFill/>
          </p:spPr>
          <p:txBody>
            <a:bodyPr wrap="none" rtlCol="0">
              <a:spAutoFit/>
            </a:bodyPr>
            <a:lstStyle/>
            <a:p>
              <a:pPr algn="ctr"/>
              <a:r>
                <a:rPr lang="en-US" sz="1200" dirty="0" smtClean="0">
                  <a:solidFill>
                    <a:srgbClr val="FFFFFF"/>
                  </a:solidFill>
                </a:rPr>
                <a:t>0.367</a:t>
              </a:r>
              <a:endParaRPr lang="en-US" sz="1200" dirty="0">
                <a:solidFill>
                  <a:srgbClr val="FFFFFF"/>
                </a:solidFill>
              </a:endParaRPr>
            </a:p>
          </p:txBody>
        </p:sp>
        <p:sp>
          <p:nvSpPr>
            <p:cNvPr id="15" name="TextBox 14"/>
            <p:cNvSpPr txBox="1"/>
            <p:nvPr/>
          </p:nvSpPr>
          <p:spPr>
            <a:xfrm>
              <a:off x="4826344" y="5379546"/>
              <a:ext cx="631979" cy="276999"/>
            </a:xfrm>
            <a:prstGeom prst="rect">
              <a:avLst/>
            </a:prstGeom>
            <a:noFill/>
          </p:spPr>
          <p:txBody>
            <a:bodyPr wrap="none" rtlCol="0">
              <a:spAutoFit/>
            </a:bodyPr>
            <a:lstStyle/>
            <a:p>
              <a:pPr algn="ctr"/>
              <a:r>
                <a:rPr lang="en-US" sz="1200" dirty="0" smtClean="0">
                  <a:solidFill>
                    <a:srgbClr val="FFFFFF"/>
                  </a:solidFill>
                </a:rPr>
                <a:t>0.422</a:t>
              </a:r>
              <a:endParaRPr lang="en-US" sz="1200" dirty="0">
                <a:solidFill>
                  <a:srgbClr val="FFFFFF"/>
                </a:solidFill>
              </a:endParaRPr>
            </a:p>
          </p:txBody>
        </p:sp>
        <p:sp>
          <p:nvSpPr>
            <p:cNvPr id="16" name="TextBox 15"/>
            <p:cNvSpPr txBox="1"/>
            <p:nvPr/>
          </p:nvSpPr>
          <p:spPr>
            <a:xfrm>
              <a:off x="5536857" y="5379546"/>
              <a:ext cx="631979" cy="276999"/>
            </a:xfrm>
            <a:prstGeom prst="rect">
              <a:avLst/>
            </a:prstGeom>
            <a:noFill/>
          </p:spPr>
          <p:txBody>
            <a:bodyPr wrap="none" rtlCol="0">
              <a:spAutoFit/>
            </a:bodyPr>
            <a:lstStyle/>
            <a:p>
              <a:pPr algn="ctr"/>
              <a:r>
                <a:rPr lang="en-US" sz="1200" dirty="0" smtClean="0">
                  <a:solidFill>
                    <a:srgbClr val="FFFFFF"/>
                  </a:solidFill>
                </a:rPr>
                <a:t>0.477</a:t>
              </a:r>
              <a:endParaRPr lang="en-US" sz="1200" dirty="0">
                <a:solidFill>
                  <a:srgbClr val="FFFFFF"/>
                </a:solidFill>
              </a:endParaRPr>
            </a:p>
          </p:txBody>
        </p:sp>
        <p:sp>
          <p:nvSpPr>
            <p:cNvPr id="17" name="TextBox 16"/>
            <p:cNvSpPr txBox="1"/>
            <p:nvPr/>
          </p:nvSpPr>
          <p:spPr>
            <a:xfrm>
              <a:off x="6248400" y="5379546"/>
              <a:ext cx="631979" cy="276999"/>
            </a:xfrm>
            <a:prstGeom prst="rect">
              <a:avLst/>
            </a:prstGeom>
            <a:noFill/>
          </p:spPr>
          <p:txBody>
            <a:bodyPr wrap="none" rtlCol="0">
              <a:spAutoFit/>
            </a:bodyPr>
            <a:lstStyle/>
            <a:p>
              <a:pPr algn="ctr"/>
              <a:r>
                <a:rPr lang="en-US" sz="1200" dirty="0" smtClean="0">
                  <a:solidFill>
                    <a:srgbClr val="FFFFFF"/>
                  </a:solidFill>
                </a:rPr>
                <a:t>0.533</a:t>
              </a:r>
              <a:endParaRPr lang="en-US" sz="1200" dirty="0">
                <a:solidFill>
                  <a:srgbClr val="FFFFFF"/>
                </a:solidFill>
              </a:endParaRPr>
            </a:p>
          </p:txBody>
        </p:sp>
        <p:sp>
          <p:nvSpPr>
            <p:cNvPr id="18" name="TextBox 17"/>
            <p:cNvSpPr txBox="1"/>
            <p:nvPr/>
          </p:nvSpPr>
          <p:spPr>
            <a:xfrm>
              <a:off x="2471184" y="5192822"/>
              <a:ext cx="534146" cy="276999"/>
            </a:xfrm>
            <a:prstGeom prst="rect">
              <a:avLst/>
            </a:prstGeom>
            <a:noFill/>
          </p:spPr>
          <p:txBody>
            <a:bodyPr wrap="none" rtlCol="0">
              <a:spAutoFit/>
            </a:bodyPr>
            <a:lstStyle/>
            <a:p>
              <a:pPr algn="ctr"/>
              <a:r>
                <a:rPr lang="en-US" sz="1200" dirty="0" smtClean="0">
                  <a:solidFill>
                    <a:srgbClr val="FFFFFF"/>
                  </a:solidFill>
                </a:rPr>
                <a:t>50.6</a:t>
              </a:r>
              <a:endParaRPr lang="en-US" sz="1200" dirty="0">
                <a:solidFill>
                  <a:srgbClr val="FFFFFF"/>
                </a:solidFill>
              </a:endParaRPr>
            </a:p>
          </p:txBody>
        </p:sp>
        <p:sp>
          <p:nvSpPr>
            <p:cNvPr id="19" name="TextBox 18"/>
            <p:cNvSpPr txBox="1"/>
            <p:nvPr/>
          </p:nvSpPr>
          <p:spPr>
            <a:xfrm>
              <a:off x="2471184" y="4507022"/>
              <a:ext cx="534146" cy="276999"/>
            </a:xfrm>
            <a:prstGeom prst="rect">
              <a:avLst/>
            </a:prstGeom>
            <a:noFill/>
          </p:spPr>
          <p:txBody>
            <a:bodyPr wrap="none" rtlCol="0">
              <a:spAutoFit/>
            </a:bodyPr>
            <a:lstStyle/>
            <a:p>
              <a:pPr algn="ctr"/>
              <a:r>
                <a:rPr lang="en-US" sz="1200" dirty="0" smtClean="0">
                  <a:solidFill>
                    <a:srgbClr val="FFFFFF"/>
                  </a:solidFill>
                </a:rPr>
                <a:t>56.1</a:t>
              </a:r>
              <a:endParaRPr lang="en-US" sz="1200" dirty="0">
                <a:solidFill>
                  <a:srgbClr val="FFFFFF"/>
                </a:solidFill>
              </a:endParaRPr>
            </a:p>
          </p:txBody>
        </p:sp>
        <p:sp>
          <p:nvSpPr>
            <p:cNvPr id="20" name="TextBox 19"/>
            <p:cNvSpPr txBox="1"/>
            <p:nvPr/>
          </p:nvSpPr>
          <p:spPr>
            <a:xfrm>
              <a:off x="2471184" y="3813670"/>
              <a:ext cx="534146" cy="276999"/>
            </a:xfrm>
            <a:prstGeom prst="rect">
              <a:avLst/>
            </a:prstGeom>
            <a:noFill/>
          </p:spPr>
          <p:txBody>
            <a:bodyPr wrap="none" rtlCol="0">
              <a:spAutoFit/>
            </a:bodyPr>
            <a:lstStyle/>
            <a:p>
              <a:pPr algn="ctr"/>
              <a:r>
                <a:rPr lang="en-US" sz="1200" dirty="0" smtClean="0">
                  <a:solidFill>
                    <a:srgbClr val="FFFFFF"/>
                  </a:solidFill>
                </a:rPr>
                <a:t>61.5</a:t>
              </a:r>
              <a:endParaRPr lang="en-US" sz="1200" dirty="0">
                <a:solidFill>
                  <a:srgbClr val="FFFFFF"/>
                </a:solidFill>
              </a:endParaRPr>
            </a:p>
          </p:txBody>
        </p:sp>
        <p:sp>
          <p:nvSpPr>
            <p:cNvPr id="21" name="TextBox 20"/>
            <p:cNvSpPr txBox="1"/>
            <p:nvPr/>
          </p:nvSpPr>
          <p:spPr>
            <a:xfrm>
              <a:off x="2471184" y="3118260"/>
              <a:ext cx="534146" cy="276999"/>
            </a:xfrm>
            <a:prstGeom prst="rect">
              <a:avLst/>
            </a:prstGeom>
            <a:noFill/>
          </p:spPr>
          <p:txBody>
            <a:bodyPr wrap="none" rtlCol="0">
              <a:spAutoFit/>
            </a:bodyPr>
            <a:lstStyle/>
            <a:p>
              <a:pPr algn="ctr"/>
              <a:r>
                <a:rPr lang="en-US" sz="1200" dirty="0" smtClean="0">
                  <a:solidFill>
                    <a:srgbClr val="FFFFFF"/>
                  </a:solidFill>
                </a:rPr>
                <a:t>67.0</a:t>
              </a:r>
              <a:endParaRPr lang="en-US" sz="1200" dirty="0">
                <a:solidFill>
                  <a:srgbClr val="FFFFFF"/>
                </a:solidFill>
              </a:endParaRPr>
            </a:p>
          </p:txBody>
        </p:sp>
        <p:sp>
          <p:nvSpPr>
            <p:cNvPr id="22" name="TextBox 21"/>
            <p:cNvSpPr txBox="1"/>
            <p:nvPr/>
          </p:nvSpPr>
          <p:spPr>
            <a:xfrm>
              <a:off x="2471184" y="2424908"/>
              <a:ext cx="534146" cy="276999"/>
            </a:xfrm>
            <a:prstGeom prst="rect">
              <a:avLst/>
            </a:prstGeom>
            <a:noFill/>
          </p:spPr>
          <p:txBody>
            <a:bodyPr wrap="none" rtlCol="0">
              <a:spAutoFit/>
            </a:bodyPr>
            <a:lstStyle/>
            <a:p>
              <a:pPr algn="ctr"/>
              <a:r>
                <a:rPr lang="en-US" sz="1200" dirty="0" smtClean="0">
                  <a:solidFill>
                    <a:srgbClr val="FFFFFF"/>
                  </a:solidFill>
                </a:rPr>
                <a:t>72.5</a:t>
              </a:r>
              <a:endParaRPr lang="en-US" sz="1200" dirty="0">
                <a:solidFill>
                  <a:srgbClr val="FFFFFF"/>
                </a:solidFill>
              </a:endParaRPr>
            </a:p>
          </p:txBody>
        </p:sp>
        <p:sp>
          <p:nvSpPr>
            <p:cNvPr id="23" name="TextBox 22"/>
            <p:cNvSpPr txBox="1"/>
            <p:nvPr/>
          </p:nvSpPr>
          <p:spPr>
            <a:xfrm>
              <a:off x="2471184" y="1721946"/>
              <a:ext cx="534146" cy="276999"/>
            </a:xfrm>
            <a:prstGeom prst="rect">
              <a:avLst/>
            </a:prstGeom>
            <a:noFill/>
          </p:spPr>
          <p:txBody>
            <a:bodyPr wrap="none" rtlCol="0">
              <a:spAutoFit/>
            </a:bodyPr>
            <a:lstStyle/>
            <a:p>
              <a:pPr algn="ctr"/>
              <a:r>
                <a:rPr lang="en-US" sz="1200" dirty="0" smtClean="0">
                  <a:solidFill>
                    <a:srgbClr val="FFFFFF"/>
                  </a:solidFill>
                </a:rPr>
                <a:t>77.9</a:t>
              </a:r>
              <a:endParaRPr lang="en-US" sz="1200" dirty="0">
                <a:solidFill>
                  <a:srgbClr val="FFFFFF"/>
                </a:solidFill>
              </a:endParaRPr>
            </a:p>
          </p:txBody>
        </p:sp>
      </p:grpSp>
      <p:sp>
        <p:nvSpPr>
          <p:cNvPr id="26" name="Content Placeholder 2"/>
          <p:cNvSpPr>
            <a:spLocks noGrp="1"/>
          </p:cNvSpPr>
          <p:nvPr>
            <p:ph sz="half" idx="1"/>
          </p:nvPr>
        </p:nvSpPr>
        <p:spPr>
          <a:xfrm>
            <a:off x="685800" y="3333537"/>
            <a:ext cx="7772400" cy="960266"/>
          </a:xfrm>
          <a:effectLst>
            <a:glow>
              <a:srgbClr val="1C1C1C">
                <a:alpha val="0"/>
              </a:srgbClr>
            </a:glow>
          </a:effectLst>
        </p:spPr>
        <p:txBody>
          <a:bodyPr anchor="t"/>
          <a:lstStyle/>
          <a:p>
            <a:pPr marL="0" indent="0" algn="ctr" eaLnBrk="1" hangingPunct="1">
              <a:lnSpc>
                <a:spcPct val="120000"/>
              </a:lnSpc>
              <a:spcAft>
                <a:spcPts val="600"/>
              </a:spcAft>
              <a:buNone/>
            </a:pPr>
            <a:r>
              <a:rPr lang="en-US" sz="2200" i="1" dirty="0">
                <a:effectLst>
                  <a:glow rad="749300">
                    <a:schemeClr val="tx1">
                      <a:lumMod val="95000"/>
                      <a:lumOff val="5000"/>
                      <a:alpha val="95000"/>
                    </a:schemeClr>
                  </a:glow>
                </a:effectLst>
              </a:rPr>
              <a:t>How much clearer can gestures get?</a:t>
            </a:r>
          </a:p>
        </p:txBody>
      </p:sp>
    </p:spTree>
    <p:extLst>
      <p:ext uri="{BB962C8B-B14F-4D97-AF65-F5344CB8AC3E}">
        <p14:creationId xmlns:p14="http://schemas.microsoft.com/office/powerpoint/2010/main" val="466278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6"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sp>
        <p:nvSpPr>
          <p:cNvPr id="2" name="Rectangle 1"/>
          <p:cNvSpPr/>
          <p:nvPr/>
        </p:nvSpPr>
        <p:spPr>
          <a:xfrm>
            <a:off x="1934348" y="1669321"/>
            <a:ext cx="5275304" cy="4470602"/>
          </a:xfrm>
          <a:prstGeom prst="rect">
            <a:avLst/>
          </a:prstGeom>
          <a:solidFill>
            <a:srgbClr val="1C1C1C"/>
          </a:solidFill>
          <a:ln w="19050" cmpd="sng">
            <a:solidFill>
              <a:schemeClr val="tx1">
                <a:lumMod val="65000"/>
                <a:lumOff val="35000"/>
              </a:schemeClr>
            </a:solidFill>
          </a:ln>
          <a:effectLst>
            <a:glow rad="685800">
              <a:schemeClr val="tx1">
                <a:alpha val="7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444500">
                  <a:schemeClr val="tx1">
                    <a:alpha val="95000"/>
                  </a:schemeClr>
                </a:glow>
              </a:effectLst>
            </a:endParaRPr>
          </a:p>
        </p:txBody>
      </p:sp>
      <p:graphicFrame>
        <p:nvGraphicFramePr>
          <p:cNvPr id="12" name="Chart 11"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1684158843"/>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5"/>
          </a:graphicData>
        </a:graphic>
      </p:graphicFrame>
      <p:grpSp>
        <p:nvGrpSpPr>
          <p:cNvPr id="14" name="Group 13"/>
          <p:cNvGrpSpPr/>
          <p:nvPr/>
        </p:nvGrpSpPr>
        <p:grpSpPr>
          <a:xfrm>
            <a:off x="2471184" y="1721946"/>
            <a:ext cx="4409195" cy="3934599"/>
            <a:chOff x="2471184" y="1721946"/>
            <a:chExt cx="4409195" cy="3934599"/>
          </a:xfrm>
        </p:grpSpPr>
        <p:sp>
          <p:nvSpPr>
            <p:cNvPr id="15" name="TextBox 14"/>
            <p:cNvSpPr txBox="1"/>
            <p:nvPr/>
          </p:nvSpPr>
          <p:spPr>
            <a:xfrm>
              <a:off x="2692681" y="5373409"/>
              <a:ext cx="631979" cy="276999"/>
            </a:xfrm>
            <a:prstGeom prst="rect">
              <a:avLst/>
            </a:prstGeom>
            <a:noFill/>
          </p:spPr>
          <p:txBody>
            <a:bodyPr wrap="none" rtlCol="0">
              <a:spAutoFit/>
            </a:bodyPr>
            <a:lstStyle/>
            <a:p>
              <a:pPr algn="ctr"/>
              <a:r>
                <a:rPr lang="en-US" sz="1200" dirty="0" smtClean="0">
                  <a:solidFill>
                    <a:srgbClr val="FFFFFF"/>
                  </a:solidFill>
                </a:rPr>
                <a:t>0.256</a:t>
              </a:r>
              <a:endParaRPr lang="en-US" sz="1200" dirty="0">
                <a:solidFill>
                  <a:srgbClr val="FFFFFF"/>
                </a:solidFill>
              </a:endParaRPr>
            </a:p>
          </p:txBody>
        </p:sp>
        <p:sp>
          <p:nvSpPr>
            <p:cNvPr id="16" name="TextBox 15"/>
            <p:cNvSpPr txBox="1"/>
            <p:nvPr/>
          </p:nvSpPr>
          <p:spPr>
            <a:xfrm>
              <a:off x="3403257" y="5379546"/>
              <a:ext cx="631979" cy="276999"/>
            </a:xfrm>
            <a:prstGeom prst="rect">
              <a:avLst/>
            </a:prstGeom>
            <a:noFill/>
          </p:spPr>
          <p:txBody>
            <a:bodyPr wrap="none" rtlCol="0">
              <a:spAutoFit/>
            </a:bodyPr>
            <a:lstStyle/>
            <a:p>
              <a:pPr algn="ctr"/>
              <a:r>
                <a:rPr lang="en-US" sz="1200" dirty="0" smtClean="0">
                  <a:solidFill>
                    <a:srgbClr val="FFFFFF"/>
                  </a:solidFill>
                </a:rPr>
                <a:t>0.311</a:t>
              </a:r>
              <a:endParaRPr lang="en-US" sz="1200" dirty="0">
                <a:solidFill>
                  <a:srgbClr val="FFFFFF"/>
                </a:solidFill>
              </a:endParaRPr>
            </a:p>
          </p:txBody>
        </p:sp>
        <p:sp>
          <p:nvSpPr>
            <p:cNvPr id="17" name="TextBox 16"/>
            <p:cNvSpPr txBox="1"/>
            <p:nvPr/>
          </p:nvSpPr>
          <p:spPr>
            <a:xfrm>
              <a:off x="4114800" y="5379546"/>
              <a:ext cx="631979" cy="276999"/>
            </a:xfrm>
            <a:prstGeom prst="rect">
              <a:avLst/>
            </a:prstGeom>
            <a:noFill/>
          </p:spPr>
          <p:txBody>
            <a:bodyPr wrap="none" rtlCol="0">
              <a:spAutoFit/>
            </a:bodyPr>
            <a:lstStyle/>
            <a:p>
              <a:pPr algn="ctr"/>
              <a:r>
                <a:rPr lang="en-US" sz="1200" dirty="0" smtClean="0">
                  <a:solidFill>
                    <a:srgbClr val="FFFFFF"/>
                  </a:solidFill>
                </a:rPr>
                <a:t>0.367</a:t>
              </a:r>
              <a:endParaRPr lang="en-US" sz="1200" dirty="0">
                <a:solidFill>
                  <a:srgbClr val="FFFFFF"/>
                </a:solidFill>
              </a:endParaRPr>
            </a:p>
          </p:txBody>
        </p:sp>
        <p:sp>
          <p:nvSpPr>
            <p:cNvPr id="18" name="TextBox 17"/>
            <p:cNvSpPr txBox="1"/>
            <p:nvPr/>
          </p:nvSpPr>
          <p:spPr>
            <a:xfrm>
              <a:off x="4826344" y="5379546"/>
              <a:ext cx="631979" cy="276999"/>
            </a:xfrm>
            <a:prstGeom prst="rect">
              <a:avLst/>
            </a:prstGeom>
            <a:noFill/>
          </p:spPr>
          <p:txBody>
            <a:bodyPr wrap="none" rtlCol="0">
              <a:spAutoFit/>
            </a:bodyPr>
            <a:lstStyle/>
            <a:p>
              <a:pPr algn="ctr"/>
              <a:r>
                <a:rPr lang="en-US" sz="1200" dirty="0" smtClean="0">
                  <a:solidFill>
                    <a:srgbClr val="FFFFFF"/>
                  </a:solidFill>
                </a:rPr>
                <a:t>0.422</a:t>
              </a:r>
              <a:endParaRPr lang="en-US" sz="1200" dirty="0">
                <a:solidFill>
                  <a:srgbClr val="FFFFFF"/>
                </a:solidFill>
              </a:endParaRPr>
            </a:p>
          </p:txBody>
        </p:sp>
        <p:sp>
          <p:nvSpPr>
            <p:cNvPr id="19" name="TextBox 18"/>
            <p:cNvSpPr txBox="1"/>
            <p:nvPr/>
          </p:nvSpPr>
          <p:spPr>
            <a:xfrm>
              <a:off x="5536857" y="5379546"/>
              <a:ext cx="631979" cy="276999"/>
            </a:xfrm>
            <a:prstGeom prst="rect">
              <a:avLst/>
            </a:prstGeom>
            <a:noFill/>
          </p:spPr>
          <p:txBody>
            <a:bodyPr wrap="none" rtlCol="0">
              <a:spAutoFit/>
            </a:bodyPr>
            <a:lstStyle/>
            <a:p>
              <a:pPr algn="ctr"/>
              <a:r>
                <a:rPr lang="en-US" sz="1200" dirty="0" smtClean="0">
                  <a:solidFill>
                    <a:srgbClr val="FFFFFF"/>
                  </a:solidFill>
                </a:rPr>
                <a:t>0.477</a:t>
              </a:r>
              <a:endParaRPr lang="en-US" sz="1200" dirty="0">
                <a:solidFill>
                  <a:srgbClr val="FFFFFF"/>
                </a:solidFill>
              </a:endParaRPr>
            </a:p>
          </p:txBody>
        </p:sp>
        <p:sp>
          <p:nvSpPr>
            <p:cNvPr id="20" name="TextBox 19"/>
            <p:cNvSpPr txBox="1"/>
            <p:nvPr/>
          </p:nvSpPr>
          <p:spPr>
            <a:xfrm>
              <a:off x="6248400" y="5379546"/>
              <a:ext cx="631979" cy="276999"/>
            </a:xfrm>
            <a:prstGeom prst="rect">
              <a:avLst/>
            </a:prstGeom>
            <a:noFill/>
          </p:spPr>
          <p:txBody>
            <a:bodyPr wrap="none" rtlCol="0">
              <a:spAutoFit/>
            </a:bodyPr>
            <a:lstStyle/>
            <a:p>
              <a:pPr algn="ctr"/>
              <a:r>
                <a:rPr lang="en-US" sz="1200" dirty="0" smtClean="0">
                  <a:solidFill>
                    <a:srgbClr val="FFFFFF"/>
                  </a:solidFill>
                </a:rPr>
                <a:t>0.533</a:t>
              </a:r>
              <a:endParaRPr lang="en-US" sz="1200" dirty="0">
                <a:solidFill>
                  <a:srgbClr val="FFFFFF"/>
                </a:solidFill>
              </a:endParaRPr>
            </a:p>
          </p:txBody>
        </p:sp>
        <p:sp>
          <p:nvSpPr>
            <p:cNvPr id="21" name="TextBox 20"/>
            <p:cNvSpPr txBox="1"/>
            <p:nvPr/>
          </p:nvSpPr>
          <p:spPr>
            <a:xfrm>
              <a:off x="2471184" y="5192822"/>
              <a:ext cx="534146" cy="276999"/>
            </a:xfrm>
            <a:prstGeom prst="rect">
              <a:avLst/>
            </a:prstGeom>
            <a:noFill/>
          </p:spPr>
          <p:txBody>
            <a:bodyPr wrap="none" rtlCol="0">
              <a:spAutoFit/>
            </a:bodyPr>
            <a:lstStyle/>
            <a:p>
              <a:pPr algn="ctr"/>
              <a:r>
                <a:rPr lang="en-US" sz="1200" dirty="0" smtClean="0">
                  <a:solidFill>
                    <a:srgbClr val="FFFFFF"/>
                  </a:solidFill>
                </a:rPr>
                <a:t>50.6</a:t>
              </a:r>
              <a:endParaRPr lang="en-US" sz="1200" dirty="0">
                <a:solidFill>
                  <a:srgbClr val="FFFFFF"/>
                </a:solidFill>
              </a:endParaRPr>
            </a:p>
          </p:txBody>
        </p:sp>
        <p:sp>
          <p:nvSpPr>
            <p:cNvPr id="22" name="TextBox 21"/>
            <p:cNvSpPr txBox="1"/>
            <p:nvPr/>
          </p:nvSpPr>
          <p:spPr>
            <a:xfrm>
              <a:off x="2471184" y="4507022"/>
              <a:ext cx="534146" cy="276999"/>
            </a:xfrm>
            <a:prstGeom prst="rect">
              <a:avLst/>
            </a:prstGeom>
            <a:noFill/>
          </p:spPr>
          <p:txBody>
            <a:bodyPr wrap="none" rtlCol="0">
              <a:spAutoFit/>
            </a:bodyPr>
            <a:lstStyle/>
            <a:p>
              <a:pPr algn="ctr"/>
              <a:r>
                <a:rPr lang="en-US" sz="1200" dirty="0" smtClean="0">
                  <a:solidFill>
                    <a:srgbClr val="FFFFFF"/>
                  </a:solidFill>
                </a:rPr>
                <a:t>56.1</a:t>
              </a:r>
              <a:endParaRPr lang="en-US" sz="1200" dirty="0">
                <a:solidFill>
                  <a:srgbClr val="FFFFFF"/>
                </a:solidFill>
              </a:endParaRPr>
            </a:p>
          </p:txBody>
        </p:sp>
        <p:sp>
          <p:nvSpPr>
            <p:cNvPr id="23" name="TextBox 22"/>
            <p:cNvSpPr txBox="1"/>
            <p:nvPr/>
          </p:nvSpPr>
          <p:spPr>
            <a:xfrm>
              <a:off x="2471184" y="3813670"/>
              <a:ext cx="534146" cy="276999"/>
            </a:xfrm>
            <a:prstGeom prst="rect">
              <a:avLst/>
            </a:prstGeom>
            <a:noFill/>
          </p:spPr>
          <p:txBody>
            <a:bodyPr wrap="none" rtlCol="0">
              <a:spAutoFit/>
            </a:bodyPr>
            <a:lstStyle/>
            <a:p>
              <a:pPr algn="ctr"/>
              <a:r>
                <a:rPr lang="en-US" sz="1200" dirty="0" smtClean="0">
                  <a:solidFill>
                    <a:srgbClr val="FFFFFF"/>
                  </a:solidFill>
                </a:rPr>
                <a:t>61.5</a:t>
              </a:r>
              <a:endParaRPr lang="en-US" sz="1200" dirty="0">
                <a:solidFill>
                  <a:srgbClr val="FFFFFF"/>
                </a:solidFill>
              </a:endParaRPr>
            </a:p>
          </p:txBody>
        </p:sp>
        <p:sp>
          <p:nvSpPr>
            <p:cNvPr id="24" name="TextBox 23"/>
            <p:cNvSpPr txBox="1"/>
            <p:nvPr/>
          </p:nvSpPr>
          <p:spPr>
            <a:xfrm>
              <a:off x="2471184" y="3118260"/>
              <a:ext cx="534146" cy="276999"/>
            </a:xfrm>
            <a:prstGeom prst="rect">
              <a:avLst/>
            </a:prstGeom>
            <a:noFill/>
          </p:spPr>
          <p:txBody>
            <a:bodyPr wrap="none" rtlCol="0">
              <a:spAutoFit/>
            </a:bodyPr>
            <a:lstStyle/>
            <a:p>
              <a:pPr algn="ctr"/>
              <a:r>
                <a:rPr lang="en-US" sz="1200" dirty="0" smtClean="0">
                  <a:solidFill>
                    <a:srgbClr val="FFFFFF"/>
                  </a:solidFill>
                </a:rPr>
                <a:t>67.0</a:t>
              </a:r>
              <a:endParaRPr lang="en-US" sz="1200" dirty="0">
                <a:solidFill>
                  <a:srgbClr val="FFFFFF"/>
                </a:solidFill>
              </a:endParaRPr>
            </a:p>
          </p:txBody>
        </p:sp>
        <p:sp>
          <p:nvSpPr>
            <p:cNvPr id="32" name="TextBox 31"/>
            <p:cNvSpPr txBox="1"/>
            <p:nvPr/>
          </p:nvSpPr>
          <p:spPr>
            <a:xfrm>
              <a:off x="2471184" y="2424908"/>
              <a:ext cx="534146" cy="276999"/>
            </a:xfrm>
            <a:prstGeom prst="rect">
              <a:avLst/>
            </a:prstGeom>
            <a:noFill/>
          </p:spPr>
          <p:txBody>
            <a:bodyPr wrap="none" rtlCol="0">
              <a:spAutoFit/>
            </a:bodyPr>
            <a:lstStyle/>
            <a:p>
              <a:pPr algn="ctr"/>
              <a:r>
                <a:rPr lang="en-US" sz="1200" dirty="0" smtClean="0">
                  <a:solidFill>
                    <a:srgbClr val="FFFFFF"/>
                  </a:solidFill>
                </a:rPr>
                <a:t>72.5</a:t>
              </a:r>
              <a:endParaRPr lang="en-US" sz="1200" dirty="0">
                <a:solidFill>
                  <a:srgbClr val="FFFFFF"/>
                </a:solidFill>
              </a:endParaRPr>
            </a:p>
          </p:txBody>
        </p:sp>
        <p:sp>
          <p:nvSpPr>
            <p:cNvPr id="33" name="TextBox 32"/>
            <p:cNvSpPr txBox="1"/>
            <p:nvPr/>
          </p:nvSpPr>
          <p:spPr>
            <a:xfrm>
              <a:off x="2471184" y="1721946"/>
              <a:ext cx="534146" cy="276999"/>
            </a:xfrm>
            <a:prstGeom prst="rect">
              <a:avLst/>
            </a:prstGeom>
            <a:noFill/>
          </p:spPr>
          <p:txBody>
            <a:bodyPr wrap="none" rtlCol="0">
              <a:spAutoFit/>
            </a:bodyPr>
            <a:lstStyle/>
            <a:p>
              <a:pPr algn="ctr"/>
              <a:r>
                <a:rPr lang="en-US" sz="1200" dirty="0" smtClean="0">
                  <a:solidFill>
                    <a:srgbClr val="FFFFFF"/>
                  </a:solidFill>
                </a:rPr>
                <a:t>77.9</a:t>
              </a:r>
              <a:endParaRPr lang="en-US" sz="1200" dirty="0">
                <a:solidFill>
                  <a:srgbClr val="FFFFFF"/>
                </a:solidFill>
              </a:endParaRPr>
            </a:p>
          </p:txBody>
        </p:sp>
      </p:grpSp>
    </p:spTree>
    <p:extLst>
      <p:ext uri="{BB962C8B-B14F-4D97-AF65-F5344CB8AC3E}">
        <p14:creationId xmlns:p14="http://schemas.microsoft.com/office/powerpoint/2010/main" val="21695774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animBg="1"/>
      <p:bldGraphic spid="12"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sp>
        <p:nvSpPr>
          <p:cNvPr id="25" name="Rectangle 24"/>
          <p:cNvSpPr/>
          <p:nvPr/>
        </p:nvSpPr>
        <p:spPr>
          <a:xfrm>
            <a:off x="1934348" y="1669321"/>
            <a:ext cx="5275304" cy="4470602"/>
          </a:xfrm>
          <a:prstGeom prst="rect">
            <a:avLst/>
          </a:prstGeom>
          <a:solidFill>
            <a:srgbClr val="1C1C1C"/>
          </a:solidFill>
          <a:ln w="19050" cmpd="sng">
            <a:solidFill>
              <a:schemeClr val="tx1">
                <a:lumMod val="65000"/>
                <a:lumOff val="35000"/>
              </a:schemeClr>
            </a:solidFill>
          </a:ln>
          <a:effectLst>
            <a:glow rad="685800">
              <a:schemeClr val="tx1">
                <a:alpha val="7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444500">
                  <a:schemeClr val="tx1">
                    <a:alpha val="95000"/>
                  </a:schemeClr>
                </a:glow>
              </a:effectLst>
            </a:endParaRPr>
          </a:p>
        </p:txBody>
      </p:sp>
      <p:graphicFrame>
        <p:nvGraphicFramePr>
          <p:cNvPr id="26" name="Chart 25"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4139606854"/>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5"/>
          </a:graphicData>
        </a:graphic>
      </p:graphicFrame>
      <p:grpSp>
        <p:nvGrpSpPr>
          <p:cNvPr id="27" name="Group 26"/>
          <p:cNvGrpSpPr/>
          <p:nvPr/>
        </p:nvGrpSpPr>
        <p:grpSpPr>
          <a:xfrm>
            <a:off x="2471184" y="1721946"/>
            <a:ext cx="4409195" cy="3934599"/>
            <a:chOff x="2471184" y="1721946"/>
            <a:chExt cx="4409195" cy="3934599"/>
          </a:xfrm>
        </p:grpSpPr>
        <p:sp>
          <p:nvSpPr>
            <p:cNvPr id="29" name="TextBox 28"/>
            <p:cNvSpPr txBox="1"/>
            <p:nvPr/>
          </p:nvSpPr>
          <p:spPr>
            <a:xfrm>
              <a:off x="2692681" y="5373409"/>
              <a:ext cx="631979" cy="276999"/>
            </a:xfrm>
            <a:prstGeom prst="rect">
              <a:avLst/>
            </a:prstGeom>
            <a:noFill/>
          </p:spPr>
          <p:txBody>
            <a:bodyPr wrap="none" rtlCol="0">
              <a:spAutoFit/>
            </a:bodyPr>
            <a:lstStyle/>
            <a:p>
              <a:pPr algn="ctr"/>
              <a:r>
                <a:rPr lang="en-US" sz="1200" dirty="0" smtClean="0">
                  <a:solidFill>
                    <a:srgbClr val="FFFFFF"/>
                  </a:solidFill>
                </a:rPr>
                <a:t>0.256</a:t>
              </a:r>
              <a:endParaRPr lang="en-US" sz="1200" dirty="0">
                <a:solidFill>
                  <a:srgbClr val="FFFFFF"/>
                </a:solidFill>
              </a:endParaRPr>
            </a:p>
          </p:txBody>
        </p:sp>
        <p:sp>
          <p:nvSpPr>
            <p:cNvPr id="30" name="TextBox 29"/>
            <p:cNvSpPr txBox="1"/>
            <p:nvPr/>
          </p:nvSpPr>
          <p:spPr>
            <a:xfrm>
              <a:off x="3403257" y="5379546"/>
              <a:ext cx="631979" cy="276999"/>
            </a:xfrm>
            <a:prstGeom prst="rect">
              <a:avLst/>
            </a:prstGeom>
            <a:noFill/>
          </p:spPr>
          <p:txBody>
            <a:bodyPr wrap="none" rtlCol="0">
              <a:spAutoFit/>
            </a:bodyPr>
            <a:lstStyle/>
            <a:p>
              <a:pPr algn="ctr"/>
              <a:r>
                <a:rPr lang="en-US" sz="1200" dirty="0" smtClean="0">
                  <a:solidFill>
                    <a:srgbClr val="FFFFFF"/>
                  </a:solidFill>
                </a:rPr>
                <a:t>0.311</a:t>
              </a:r>
              <a:endParaRPr lang="en-US" sz="1200" dirty="0">
                <a:solidFill>
                  <a:srgbClr val="FFFFFF"/>
                </a:solidFill>
              </a:endParaRPr>
            </a:p>
          </p:txBody>
        </p:sp>
        <p:sp>
          <p:nvSpPr>
            <p:cNvPr id="31" name="TextBox 30"/>
            <p:cNvSpPr txBox="1"/>
            <p:nvPr/>
          </p:nvSpPr>
          <p:spPr>
            <a:xfrm>
              <a:off x="4114800" y="5379546"/>
              <a:ext cx="631979" cy="276999"/>
            </a:xfrm>
            <a:prstGeom prst="rect">
              <a:avLst/>
            </a:prstGeom>
            <a:noFill/>
          </p:spPr>
          <p:txBody>
            <a:bodyPr wrap="none" rtlCol="0">
              <a:spAutoFit/>
            </a:bodyPr>
            <a:lstStyle/>
            <a:p>
              <a:pPr algn="ctr"/>
              <a:r>
                <a:rPr lang="en-US" sz="1200" dirty="0" smtClean="0">
                  <a:solidFill>
                    <a:srgbClr val="FFFFFF"/>
                  </a:solidFill>
                </a:rPr>
                <a:t>0.367</a:t>
              </a:r>
              <a:endParaRPr lang="en-US" sz="1200" dirty="0">
                <a:solidFill>
                  <a:srgbClr val="FFFFFF"/>
                </a:solidFill>
              </a:endParaRPr>
            </a:p>
          </p:txBody>
        </p:sp>
        <p:sp>
          <p:nvSpPr>
            <p:cNvPr id="34" name="TextBox 33"/>
            <p:cNvSpPr txBox="1"/>
            <p:nvPr/>
          </p:nvSpPr>
          <p:spPr>
            <a:xfrm>
              <a:off x="4826344" y="5379546"/>
              <a:ext cx="631979" cy="276999"/>
            </a:xfrm>
            <a:prstGeom prst="rect">
              <a:avLst/>
            </a:prstGeom>
            <a:noFill/>
          </p:spPr>
          <p:txBody>
            <a:bodyPr wrap="none" rtlCol="0">
              <a:spAutoFit/>
            </a:bodyPr>
            <a:lstStyle/>
            <a:p>
              <a:pPr algn="ctr"/>
              <a:r>
                <a:rPr lang="en-US" sz="1200" dirty="0" smtClean="0">
                  <a:solidFill>
                    <a:srgbClr val="FFFFFF"/>
                  </a:solidFill>
                </a:rPr>
                <a:t>0.422</a:t>
              </a:r>
              <a:endParaRPr lang="en-US" sz="1200" dirty="0">
                <a:solidFill>
                  <a:srgbClr val="FFFFFF"/>
                </a:solidFill>
              </a:endParaRPr>
            </a:p>
          </p:txBody>
        </p:sp>
        <p:sp>
          <p:nvSpPr>
            <p:cNvPr id="35" name="TextBox 34"/>
            <p:cNvSpPr txBox="1"/>
            <p:nvPr/>
          </p:nvSpPr>
          <p:spPr>
            <a:xfrm>
              <a:off x="5536857" y="5379546"/>
              <a:ext cx="631979" cy="276999"/>
            </a:xfrm>
            <a:prstGeom prst="rect">
              <a:avLst/>
            </a:prstGeom>
            <a:noFill/>
          </p:spPr>
          <p:txBody>
            <a:bodyPr wrap="none" rtlCol="0">
              <a:spAutoFit/>
            </a:bodyPr>
            <a:lstStyle/>
            <a:p>
              <a:pPr algn="ctr"/>
              <a:r>
                <a:rPr lang="en-US" sz="1200" dirty="0" smtClean="0">
                  <a:solidFill>
                    <a:srgbClr val="FFFFFF"/>
                  </a:solidFill>
                </a:rPr>
                <a:t>0.477</a:t>
              </a:r>
              <a:endParaRPr lang="en-US" sz="1200" dirty="0">
                <a:solidFill>
                  <a:srgbClr val="FFFFFF"/>
                </a:solidFill>
              </a:endParaRPr>
            </a:p>
          </p:txBody>
        </p:sp>
        <p:sp>
          <p:nvSpPr>
            <p:cNvPr id="36" name="TextBox 35"/>
            <p:cNvSpPr txBox="1"/>
            <p:nvPr/>
          </p:nvSpPr>
          <p:spPr>
            <a:xfrm>
              <a:off x="6248400" y="5379546"/>
              <a:ext cx="631979" cy="276999"/>
            </a:xfrm>
            <a:prstGeom prst="rect">
              <a:avLst/>
            </a:prstGeom>
            <a:noFill/>
          </p:spPr>
          <p:txBody>
            <a:bodyPr wrap="none" rtlCol="0">
              <a:spAutoFit/>
            </a:bodyPr>
            <a:lstStyle/>
            <a:p>
              <a:pPr algn="ctr"/>
              <a:r>
                <a:rPr lang="en-US" sz="1200" dirty="0" smtClean="0">
                  <a:solidFill>
                    <a:srgbClr val="FFFFFF"/>
                  </a:solidFill>
                </a:rPr>
                <a:t>0.533</a:t>
              </a:r>
              <a:endParaRPr lang="en-US" sz="1200" dirty="0">
                <a:solidFill>
                  <a:srgbClr val="FFFFFF"/>
                </a:solidFill>
              </a:endParaRPr>
            </a:p>
          </p:txBody>
        </p:sp>
        <p:sp>
          <p:nvSpPr>
            <p:cNvPr id="37" name="TextBox 36"/>
            <p:cNvSpPr txBox="1"/>
            <p:nvPr/>
          </p:nvSpPr>
          <p:spPr>
            <a:xfrm>
              <a:off x="2471184" y="5192822"/>
              <a:ext cx="534146" cy="276999"/>
            </a:xfrm>
            <a:prstGeom prst="rect">
              <a:avLst/>
            </a:prstGeom>
            <a:noFill/>
          </p:spPr>
          <p:txBody>
            <a:bodyPr wrap="none" rtlCol="0">
              <a:spAutoFit/>
            </a:bodyPr>
            <a:lstStyle/>
            <a:p>
              <a:pPr algn="ctr"/>
              <a:r>
                <a:rPr lang="en-US" sz="1200" dirty="0" smtClean="0">
                  <a:solidFill>
                    <a:srgbClr val="FFFFFF"/>
                  </a:solidFill>
                </a:rPr>
                <a:t>50.6</a:t>
              </a:r>
              <a:endParaRPr lang="en-US" sz="1200" dirty="0">
                <a:solidFill>
                  <a:srgbClr val="FFFFFF"/>
                </a:solidFill>
              </a:endParaRPr>
            </a:p>
          </p:txBody>
        </p:sp>
        <p:sp>
          <p:nvSpPr>
            <p:cNvPr id="38" name="TextBox 37"/>
            <p:cNvSpPr txBox="1"/>
            <p:nvPr/>
          </p:nvSpPr>
          <p:spPr>
            <a:xfrm>
              <a:off x="2471184" y="4507022"/>
              <a:ext cx="534146" cy="276999"/>
            </a:xfrm>
            <a:prstGeom prst="rect">
              <a:avLst/>
            </a:prstGeom>
            <a:noFill/>
          </p:spPr>
          <p:txBody>
            <a:bodyPr wrap="none" rtlCol="0">
              <a:spAutoFit/>
            </a:bodyPr>
            <a:lstStyle/>
            <a:p>
              <a:pPr algn="ctr"/>
              <a:r>
                <a:rPr lang="en-US" sz="1200" dirty="0" smtClean="0">
                  <a:solidFill>
                    <a:srgbClr val="FFFFFF"/>
                  </a:solidFill>
                </a:rPr>
                <a:t>56.1</a:t>
              </a:r>
              <a:endParaRPr lang="en-US" sz="1200" dirty="0">
                <a:solidFill>
                  <a:srgbClr val="FFFFFF"/>
                </a:solidFill>
              </a:endParaRPr>
            </a:p>
          </p:txBody>
        </p:sp>
        <p:sp>
          <p:nvSpPr>
            <p:cNvPr id="39" name="TextBox 38"/>
            <p:cNvSpPr txBox="1"/>
            <p:nvPr/>
          </p:nvSpPr>
          <p:spPr>
            <a:xfrm>
              <a:off x="2471184" y="3813670"/>
              <a:ext cx="534146" cy="276999"/>
            </a:xfrm>
            <a:prstGeom prst="rect">
              <a:avLst/>
            </a:prstGeom>
            <a:noFill/>
          </p:spPr>
          <p:txBody>
            <a:bodyPr wrap="none" rtlCol="0">
              <a:spAutoFit/>
            </a:bodyPr>
            <a:lstStyle/>
            <a:p>
              <a:pPr algn="ctr"/>
              <a:r>
                <a:rPr lang="en-US" sz="1200" dirty="0" smtClean="0">
                  <a:solidFill>
                    <a:srgbClr val="FFFFFF"/>
                  </a:solidFill>
                </a:rPr>
                <a:t>61.5</a:t>
              </a:r>
              <a:endParaRPr lang="en-US" sz="1200" dirty="0">
                <a:solidFill>
                  <a:srgbClr val="FFFFFF"/>
                </a:solidFill>
              </a:endParaRPr>
            </a:p>
          </p:txBody>
        </p:sp>
        <p:sp>
          <p:nvSpPr>
            <p:cNvPr id="40" name="TextBox 39"/>
            <p:cNvSpPr txBox="1"/>
            <p:nvPr/>
          </p:nvSpPr>
          <p:spPr>
            <a:xfrm>
              <a:off x="2471184" y="3118260"/>
              <a:ext cx="534146" cy="276999"/>
            </a:xfrm>
            <a:prstGeom prst="rect">
              <a:avLst/>
            </a:prstGeom>
            <a:noFill/>
          </p:spPr>
          <p:txBody>
            <a:bodyPr wrap="none" rtlCol="0">
              <a:spAutoFit/>
            </a:bodyPr>
            <a:lstStyle/>
            <a:p>
              <a:pPr algn="ctr"/>
              <a:r>
                <a:rPr lang="en-US" sz="1200" dirty="0" smtClean="0">
                  <a:solidFill>
                    <a:srgbClr val="FFFFFF"/>
                  </a:solidFill>
                </a:rPr>
                <a:t>67.0</a:t>
              </a:r>
              <a:endParaRPr lang="en-US" sz="1200" dirty="0">
                <a:solidFill>
                  <a:srgbClr val="FFFFFF"/>
                </a:solidFill>
              </a:endParaRPr>
            </a:p>
          </p:txBody>
        </p:sp>
        <p:sp>
          <p:nvSpPr>
            <p:cNvPr id="41" name="TextBox 40"/>
            <p:cNvSpPr txBox="1"/>
            <p:nvPr/>
          </p:nvSpPr>
          <p:spPr>
            <a:xfrm>
              <a:off x="2471184" y="2424908"/>
              <a:ext cx="534146" cy="276999"/>
            </a:xfrm>
            <a:prstGeom prst="rect">
              <a:avLst/>
            </a:prstGeom>
            <a:noFill/>
          </p:spPr>
          <p:txBody>
            <a:bodyPr wrap="none" rtlCol="0">
              <a:spAutoFit/>
            </a:bodyPr>
            <a:lstStyle/>
            <a:p>
              <a:pPr algn="ctr"/>
              <a:r>
                <a:rPr lang="en-US" sz="1200" dirty="0" smtClean="0">
                  <a:solidFill>
                    <a:srgbClr val="FFFFFF"/>
                  </a:solidFill>
                </a:rPr>
                <a:t>72.5</a:t>
              </a:r>
              <a:endParaRPr lang="en-US" sz="1200" dirty="0">
                <a:solidFill>
                  <a:srgbClr val="FFFFFF"/>
                </a:solidFill>
              </a:endParaRPr>
            </a:p>
          </p:txBody>
        </p:sp>
        <p:sp>
          <p:nvSpPr>
            <p:cNvPr id="42" name="TextBox 41"/>
            <p:cNvSpPr txBox="1"/>
            <p:nvPr/>
          </p:nvSpPr>
          <p:spPr>
            <a:xfrm>
              <a:off x="2471184" y="1721946"/>
              <a:ext cx="534146" cy="276999"/>
            </a:xfrm>
            <a:prstGeom prst="rect">
              <a:avLst/>
            </a:prstGeom>
            <a:noFill/>
          </p:spPr>
          <p:txBody>
            <a:bodyPr wrap="none" rtlCol="0">
              <a:spAutoFit/>
            </a:bodyPr>
            <a:lstStyle/>
            <a:p>
              <a:pPr algn="ctr"/>
              <a:r>
                <a:rPr lang="en-US" sz="1200" dirty="0" smtClean="0">
                  <a:solidFill>
                    <a:srgbClr val="FFFFFF"/>
                  </a:solidFill>
                </a:rPr>
                <a:t>77.9</a:t>
              </a:r>
              <a:endParaRPr lang="en-US" sz="1200" dirty="0">
                <a:solidFill>
                  <a:srgbClr val="FFFFFF"/>
                </a:solidFill>
              </a:endParaRPr>
            </a:p>
          </p:txBody>
        </p:sp>
      </p:grpSp>
    </p:spTree>
    <p:extLst>
      <p:ext uri="{BB962C8B-B14F-4D97-AF65-F5344CB8AC3E}">
        <p14:creationId xmlns:p14="http://schemas.microsoft.com/office/powerpoint/2010/main" val="1362889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Graphic spid="26"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pic>
        <p:nvPicPr>
          <p:cNvPr id="25" name="Picture 24" descr="Large GK-S.png"/>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4756373" y="1413883"/>
            <a:ext cx="3565600" cy="1634118"/>
          </a:xfrm>
          <a:prstGeom prst="rect">
            <a:avLst/>
          </a:prstGeom>
        </p:spPr>
      </p:pic>
      <p:sp>
        <p:nvSpPr>
          <p:cNvPr id="26" name="Content Placeholder 2"/>
          <p:cNvSpPr txBox="1">
            <a:spLocks/>
          </p:cNvSpPr>
          <p:nvPr/>
        </p:nvSpPr>
        <p:spPr bwMode="auto">
          <a:xfrm>
            <a:off x="4756374"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GK-S</a:t>
            </a:r>
            <a:endParaRPr lang="en-US" sz="1800" dirty="0" smtClean="0"/>
          </a:p>
        </p:txBody>
      </p:sp>
      <p:sp>
        <p:nvSpPr>
          <p:cNvPr id="45" name="Rectangle 44"/>
          <p:cNvSpPr/>
          <p:nvPr/>
        </p:nvSpPr>
        <p:spPr>
          <a:xfrm>
            <a:off x="1934348" y="1669321"/>
            <a:ext cx="5275304" cy="4470602"/>
          </a:xfrm>
          <a:prstGeom prst="rect">
            <a:avLst/>
          </a:prstGeom>
          <a:solidFill>
            <a:srgbClr val="1C1C1C"/>
          </a:solidFill>
          <a:ln w="19050" cmpd="sng">
            <a:solidFill>
              <a:schemeClr val="tx1">
                <a:lumMod val="65000"/>
                <a:lumOff val="35000"/>
              </a:schemeClr>
            </a:solidFill>
          </a:ln>
          <a:effectLst>
            <a:glow rad="685800">
              <a:schemeClr val="tx1">
                <a:alpha val="7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444500">
                  <a:schemeClr val="tx1">
                    <a:alpha val="95000"/>
                  </a:schemeClr>
                </a:glow>
              </a:effectLst>
            </a:endParaRPr>
          </a:p>
        </p:txBody>
      </p:sp>
      <p:graphicFrame>
        <p:nvGraphicFramePr>
          <p:cNvPr id="46" name="Chart 45"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2171810982"/>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7"/>
          </a:graphicData>
        </a:graphic>
      </p:graphicFrame>
      <p:grpSp>
        <p:nvGrpSpPr>
          <p:cNvPr id="47" name="Group 46"/>
          <p:cNvGrpSpPr/>
          <p:nvPr/>
        </p:nvGrpSpPr>
        <p:grpSpPr>
          <a:xfrm>
            <a:off x="2471184" y="1721946"/>
            <a:ext cx="4409195" cy="3934599"/>
            <a:chOff x="2471184" y="1721946"/>
            <a:chExt cx="4409195" cy="3934599"/>
          </a:xfrm>
        </p:grpSpPr>
        <p:sp>
          <p:nvSpPr>
            <p:cNvPr id="48" name="TextBox 47"/>
            <p:cNvSpPr txBox="1"/>
            <p:nvPr/>
          </p:nvSpPr>
          <p:spPr>
            <a:xfrm>
              <a:off x="2692681" y="5373409"/>
              <a:ext cx="631979" cy="276999"/>
            </a:xfrm>
            <a:prstGeom prst="rect">
              <a:avLst/>
            </a:prstGeom>
            <a:noFill/>
          </p:spPr>
          <p:txBody>
            <a:bodyPr wrap="none" rtlCol="0">
              <a:spAutoFit/>
            </a:bodyPr>
            <a:lstStyle/>
            <a:p>
              <a:pPr algn="ctr"/>
              <a:r>
                <a:rPr lang="en-US" sz="1200" dirty="0" smtClean="0">
                  <a:solidFill>
                    <a:srgbClr val="FFFFFF"/>
                  </a:solidFill>
                </a:rPr>
                <a:t>0.256</a:t>
              </a:r>
              <a:endParaRPr lang="en-US" sz="1200" dirty="0">
                <a:solidFill>
                  <a:srgbClr val="FFFFFF"/>
                </a:solidFill>
              </a:endParaRPr>
            </a:p>
          </p:txBody>
        </p:sp>
        <p:sp>
          <p:nvSpPr>
            <p:cNvPr id="49" name="TextBox 48"/>
            <p:cNvSpPr txBox="1"/>
            <p:nvPr/>
          </p:nvSpPr>
          <p:spPr>
            <a:xfrm>
              <a:off x="3403257" y="5379546"/>
              <a:ext cx="631979" cy="276999"/>
            </a:xfrm>
            <a:prstGeom prst="rect">
              <a:avLst/>
            </a:prstGeom>
            <a:noFill/>
          </p:spPr>
          <p:txBody>
            <a:bodyPr wrap="none" rtlCol="0">
              <a:spAutoFit/>
            </a:bodyPr>
            <a:lstStyle/>
            <a:p>
              <a:pPr algn="ctr"/>
              <a:r>
                <a:rPr lang="en-US" sz="1200" dirty="0" smtClean="0">
                  <a:solidFill>
                    <a:srgbClr val="FFFFFF"/>
                  </a:solidFill>
                </a:rPr>
                <a:t>0.311</a:t>
              </a:r>
              <a:endParaRPr lang="en-US" sz="1200" dirty="0">
                <a:solidFill>
                  <a:srgbClr val="FFFFFF"/>
                </a:solidFill>
              </a:endParaRPr>
            </a:p>
          </p:txBody>
        </p:sp>
        <p:sp>
          <p:nvSpPr>
            <p:cNvPr id="50" name="TextBox 49"/>
            <p:cNvSpPr txBox="1"/>
            <p:nvPr/>
          </p:nvSpPr>
          <p:spPr>
            <a:xfrm>
              <a:off x="4114800" y="5379546"/>
              <a:ext cx="631979" cy="276999"/>
            </a:xfrm>
            <a:prstGeom prst="rect">
              <a:avLst/>
            </a:prstGeom>
            <a:noFill/>
          </p:spPr>
          <p:txBody>
            <a:bodyPr wrap="none" rtlCol="0">
              <a:spAutoFit/>
            </a:bodyPr>
            <a:lstStyle/>
            <a:p>
              <a:pPr algn="ctr"/>
              <a:r>
                <a:rPr lang="en-US" sz="1200" dirty="0" smtClean="0">
                  <a:solidFill>
                    <a:srgbClr val="FFFFFF"/>
                  </a:solidFill>
                </a:rPr>
                <a:t>0.367</a:t>
              </a:r>
              <a:endParaRPr lang="en-US" sz="1200" dirty="0">
                <a:solidFill>
                  <a:srgbClr val="FFFFFF"/>
                </a:solidFill>
              </a:endParaRPr>
            </a:p>
          </p:txBody>
        </p:sp>
        <p:sp>
          <p:nvSpPr>
            <p:cNvPr id="51" name="TextBox 50"/>
            <p:cNvSpPr txBox="1"/>
            <p:nvPr/>
          </p:nvSpPr>
          <p:spPr>
            <a:xfrm>
              <a:off x="4826344" y="5379546"/>
              <a:ext cx="631979" cy="276999"/>
            </a:xfrm>
            <a:prstGeom prst="rect">
              <a:avLst/>
            </a:prstGeom>
            <a:noFill/>
          </p:spPr>
          <p:txBody>
            <a:bodyPr wrap="none" rtlCol="0">
              <a:spAutoFit/>
            </a:bodyPr>
            <a:lstStyle/>
            <a:p>
              <a:pPr algn="ctr"/>
              <a:r>
                <a:rPr lang="en-US" sz="1200" dirty="0" smtClean="0">
                  <a:solidFill>
                    <a:srgbClr val="FFFFFF"/>
                  </a:solidFill>
                </a:rPr>
                <a:t>0.422</a:t>
              </a:r>
              <a:endParaRPr lang="en-US" sz="1200" dirty="0">
                <a:solidFill>
                  <a:srgbClr val="FFFFFF"/>
                </a:solidFill>
              </a:endParaRPr>
            </a:p>
          </p:txBody>
        </p:sp>
        <p:sp>
          <p:nvSpPr>
            <p:cNvPr id="52" name="TextBox 51"/>
            <p:cNvSpPr txBox="1"/>
            <p:nvPr/>
          </p:nvSpPr>
          <p:spPr>
            <a:xfrm>
              <a:off x="5536857" y="5379546"/>
              <a:ext cx="631979" cy="276999"/>
            </a:xfrm>
            <a:prstGeom prst="rect">
              <a:avLst/>
            </a:prstGeom>
            <a:noFill/>
          </p:spPr>
          <p:txBody>
            <a:bodyPr wrap="none" rtlCol="0">
              <a:spAutoFit/>
            </a:bodyPr>
            <a:lstStyle/>
            <a:p>
              <a:pPr algn="ctr"/>
              <a:r>
                <a:rPr lang="en-US" sz="1200" dirty="0" smtClean="0">
                  <a:solidFill>
                    <a:srgbClr val="FFFFFF"/>
                  </a:solidFill>
                </a:rPr>
                <a:t>0.477</a:t>
              </a:r>
              <a:endParaRPr lang="en-US" sz="1200" dirty="0">
                <a:solidFill>
                  <a:srgbClr val="FFFFFF"/>
                </a:solidFill>
              </a:endParaRPr>
            </a:p>
          </p:txBody>
        </p:sp>
        <p:sp>
          <p:nvSpPr>
            <p:cNvPr id="53" name="TextBox 52"/>
            <p:cNvSpPr txBox="1"/>
            <p:nvPr/>
          </p:nvSpPr>
          <p:spPr>
            <a:xfrm>
              <a:off x="6248400" y="5379546"/>
              <a:ext cx="631979" cy="276999"/>
            </a:xfrm>
            <a:prstGeom prst="rect">
              <a:avLst/>
            </a:prstGeom>
            <a:noFill/>
          </p:spPr>
          <p:txBody>
            <a:bodyPr wrap="none" rtlCol="0">
              <a:spAutoFit/>
            </a:bodyPr>
            <a:lstStyle/>
            <a:p>
              <a:pPr algn="ctr"/>
              <a:r>
                <a:rPr lang="en-US" sz="1200" dirty="0" smtClean="0">
                  <a:solidFill>
                    <a:srgbClr val="FFFFFF"/>
                  </a:solidFill>
                </a:rPr>
                <a:t>0.533</a:t>
              </a:r>
              <a:endParaRPr lang="en-US" sz="1200" dirty="0">
                <a:solidFill>
                  <a:srgbClr val="FFFFFF"/>
                </a:solidFill>
              </a:endParaRPr>
            </a:p>
          </p:txBody>
        </p:sp>
        <p:sp>
          <p:nvSpPr>
            <p:cNvPr id="54" name="TextBox 53"/>
            <p:cNvSpPr txBox="1"/>
            <p:nvPr/>
          </p:nvSpPr>
          <p:spPr>
            <a:xfrm>
              <a:off x="2471184" y="5192822"/>
              <a:ext cx="534146" cy="276999"/>
            </a:xfrm>
            <a:prstGeom prst="rect">
              <a:avLst/>
            </a:prstGeom>
            <a:noFill/>
          </p:spPr>
          <p:txBody>
            <a:bodyPr wrap="none" rtlCol="0">
              <a:spAutoFit/>
            </a:bodyPr>
            <a:lstStyle/>
            <a:p>
              <a:pPr algn="ctr"/>
              <a:r>
                <a:rPr lang="en-US" sz="1200" dirty="0" smtClean="0">
                  <a:solidFill>
                    <a:srgbClr val="FFFFFF"/>
                  </a:solidFill>
                </a:rPr>
                <a:t>50.6</a:t>
              </a:r>
              <a:endParaRPr lang="en-US" sz="1200" dirty="0">
                <a:solidFill>
                  <a:srgbClr val="FFFFFF"/>
                </a:solidFill>
              </a:endParaRPr>
            </a:p>
          </p:txBody>
        </p:sp>
        <p:sp>
          <p:nvSpPr>
            <p:cNvPr id="55" name="TextBox 54"/>
            <p:cNvSpPr txBox="1"/>
            <p:nvPr/>
          </p:nvSpPr>
          <p:spPr>
            <a:xfrm>
              <a:off x="2471184" y="4507022"/>
              <a:ext cx="534146" cy="276999"/>
            </a:xfrm>
            <a:prstGeom prst="rect">
              <a:avLst/>
            </a:prstGeom>
            <a:noFill/>
          </p:spPr>
          <p:txBody>
            <a:bodyPr wrap="none" rtlCol="0">
              <a:spAutoFit/>
            </a:bodyPr>
            <a:lstStyle/>
            <a:p>
              <a:pPr algn="ctr"/>
              <a:r>
                <a:rPr lang="en-US" sz="1200" dirty="0" smtClean="0">
                  <a:solidFill>
                    <a:srgbClr val="FFFFFF"/>
                  </a:solidFill>
                </a:rPr>
                <a:t>56.1</a:t>
              </a:r>
              <a:endParaRPr lang="en-US" sz="1200" dirty="0">
                <a:solidFill>
                  <a:srgbClr val="FFFFFF"/>
                </a:solidFill>
              </a:endParaRPr>
            </a:p>
          </p:txBody>
        </p:sp>
        <p:sp>
          <p:nvSpPr>
            <p:cNvPr id="56" name="TextBox 55"/>
            <p:cNvSpPr txBox="1"/>
            <p:nvPr/>
          </p:nvSpPr>
          <p:spPr>
            <a:xfrm>
              <a:off x="2471184" y="3813670"/>
              <a:ext cx="534146" cy="276999"/>
            </a:xfrm>
            <a:prstGeom prst="rect">
              <a:avLst/>
            </a:prstGeom>
            <a:noFill/>
          </p:spPr>
          <p:txBody>
            <a:bodyPr wrap="none" rtlCol="0">
              <a:spAutoFit/>
            </a:bodyPr>
            <a:lstStyle/>
            <a:p>
              <a:pPr algn="ctr"/>
              <a:r>
                <a:rPr lang="en-US" sz="1200" dirty="0" smtClean="0">
                  <a:solidFill>
                    <a:srgbClr val="FFFFFF"/>
                  </a:solidFill>
                </a:rPr>
                <a:t>61.5</a:t>
              </a:r>
              <a:endParaRPr lang="en-US" sz="1200" dirty="0">
                <a:solidFill>
                  <a:srgbClr val="FFFFFF"/>
                </a:solidFill>
              </a:endParaRPr>
            </a:p>
          </p:txBody>
        </p:sp>
        <p:sp>
          <p:nvSpPr>
            <p:cNvPr id="57" name="TextBox 56"/>
            <p:cNvSpPr txBox="1"/>
            <p:nvPr/>
          </p:nvSpPr>
          <p:spPr>
            <a:xfrm>
              <a:off x="2471184" y="3118260"/>
              <a:ext cx="534146" cy="276999"/>
            </a:xfrm>
            <a:prstGeom prst="rect">
              <a:avLst/>
            </a:prstGeom>
            <a:noFill/>
          </p:spPr>
          <p:txBody>
            <a:bodyPr wrap="none" rtlCol="0">
              <a:spAutoFit/>
            </a:bodyPr>
            <a:lstStyle/>
            <a:p>
              <a:pPr algn="ctr"/>
              <a:r>
                <a:rPr lang="en-US" sz="1200" dirty="0" smtClean="0">
                  <a:solidFill>
                    <a:srgbClr val="FFFFFF"/>
                  </a:solidFill>
                </a:rPr>
                <a:t>67.0</a:t>
              </a:r>
              <a:endParaRPr lang="en-US" sz="1200" dirty="0">
                <a:solidFill>
                  <a:srgbClr val="FFFFFF"/>
                </a:solidFill>
              </a:endParaRPr>
            </a:p>
          </p:txBody>
        </p:sp>
        <p:sp>
          <p:nvSpPr>
            <p:cNvPr id="58" name="TextBox 57"/>
            <p:cNvSpPr txBox="1"/>
            <p:nvPr/>
          </p:nvSpPr>
          <p:spPr>
            <a:xfrm>
              <a:off x="2471184" y="2424908"/>
              <a:ext cx="534146" cy="276999"/>
            </a:xfrm>
            <a:prstGeom prst="rect">
              <a:avLst/>
            </a:prstGeom>
            <a:noFill/>
          </p:spPr>
          <p:txBody>
            <a:bodyPr wrap="none" rtlCol="0">
              <a:spAutoFit/>
            </a:bodyPr>
            <a:lstStyle/>
            <a:p>
              <a:pPr algn="ctr"/>
              <a:r>
                <a:rPr lang="en-US" sz="1200" dirty="0" smtClean="0">
                  <a:solidFill>
                    <a:srgbClr val="FFFFFF"/>
                  </a:solidFill>
                </a:rPr>
                <a:t>72.5</a:t>
              </a:r>
              <a:endParaRPr lang="en-US" sz="1200" dirty="0">
                <a:solidFill>
                  <a:srgbClr val="FFFFFF"/>
                </a:solidFill>
              </a:endParaRPr>
            </a:p>
          </p:txBody>
        </p:sp>
        <p:sp>
          <p:nvSpPr>
            <p:cNvPr id="59" name="TextBox 58"/>
            <p:cNvSpPr txBox="1"/>
            <p:nvPr/>
          </p:nvSpPr>
          <p:spPr>
            <a:xfrm>
              <a:off x="2471184" y="1721946"/>
              <a:ext cx="534146" cy="276999"/>
            </a:xfrm>
            <a:prstGeom prst="rect">
              <a:avLst/>
            </a:prstGeom>
            <a:noFill/>
          </p:spPr>
          <p:txBody>
            <a:bodyPr wrap="none" rtlCol="0">
              <a:spAutoFit/>
            </a:bodyPr>
            <a:lstStyle/>
            <a:p>
              <a:pPr algn="ctr"/>
              <a:r>
                <a:rPr lang="en-US" sz="1200" dirty="0" smtClean="0">
                  <a:solidFill>
                    <a:srgbClr val="FFFFFF"/>
                  </a:solidFill>
                </a:rPr>
                <a:t>77.9</a:t>
              </a:r>
              <a:endParaRPr lang="en-US" sz="1200" dirty="0">
                <a:solidFill>
                  <a:srgbClr val="FFFFFF"/>
                </a:solidFill>
              </a:endParaRPr>
            </a:p>
          </p:txBody>
        </p:sp>
      </p:grpSp>
    </p:spTree>
    <p:extLst>
      <p:ext uri="{BB962C8B-B14F-4D97-AF65-F5344CB8AC3E}">
        <p14:creationId xmlns:p14="http://schemas.microsoft.com/office/powerpoint/2010/main" val="1974936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Graphic spid="46"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pic>
        <p:nvPicPr>
          <p:cNvPr id="25" name="Picture 24" descr="Large GK-S.png"/>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4756373" y="1413883"/>
            <a:ext cx="3565600" cy="1634118"/>
          </a:xfrm>
          <a:prstGeom prst="rect">
            <a:avLst/>
          </a:prstGeom>
        </p:spPr>
      </p:pic>
      <p:sp>
        <p:nvSpPr>
          <p:cNvPr id="26" name="Content Placeholder 2"/>
          <p:cNvSpPr txBox="1">
            <a:spLocks/>
          </p:cNvSpPr>
          <p:nvPr/>
        </p:nvSpPr>
        <p:spPr bwMode="auto">
          <a:xfrm>
            <a:off x="4756374"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GK-S</a:t>
            </a:r>
            <a:endParaRPr lang="en-US" sz="1800" dirty="0" smtClean="0"/>
          </a:p>
        </p:txBody>
      </p:sp>
      <p:sp>
        <p:nvSpPr>
          <p:cNvPr id="27" name="Rectangle 26"/>
          <p:cNvSpPr/>
          <p:nvPr/>
        </p:nvSpPr>
        <p:spPr>
          <a:xfrm>
            <a:off x="1934348" y="1669321"/>
            <a:ext cx="5275304" cy="4470602"/>
          </a:xfrm>
          <a:prstGeom prst="rect">
            <a:avLst/>
          </a:prstGeom>
          <a:solidFill>
            <a:srgbClr val="1C1C1C"/>
          </a:solidFill>
          <a:ln w="19050" cmpd="sng">
            <a:solidFill>
              <a:schemeClr val="tx1">
                <a:lumMod val="65000"/>
                <a:lumOff val="35000"/>
              </a:schemeClr>
            </a:solidFill>
          </a:ln>
          <a:effectLst>
            <a:glow rad="685800">
              <a:schemeClr val="tx1">
                <a:alpha val="7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444500">
                  <a:schemeClr val="tx1">
                    <a:alpha val="95000"/>
                  </a:schemeClr>
                </a:glow>
              </a:effectLst>
            </a:endParaRPr>
          </a:p>
        </p:txBody>
      </p:sp>
      <p:graphicFrame>
        <p:nvGraphicFramePr>
          <p:cNvPr id="29" name="Chart 28"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4252706140"/>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7"/>
          </a:graphicData>
        </a:graphic>
      </p:graphicFrame>
      <p:grpSp>
        <p:nvGrpSpPr>
          <p:cNvPr id="30" name="Group 29"/>
          <p:cNvGrpSpPr/>
          <p:nvPr/>
        </p:nvGrpSpPr>
        <p:grpSpPr>
          <a:xfrm>
            <a:off x="2471184" y="1721946"/>
            <a:ext cx="4409195" cy="3934599"/>
            <a:chOff x="2471184" y="1721946"/>
            <a:chExt cx="4409195" cy="3934599"/>
          </a:xfrm>
        </p:grpSpPr>
        <p:sp>
          <p:nvSpPr>
            <p:cNvPr id="31" name="TextBox 30"/>
            <p:cNvSpPr txBox="1"/>
            <p:nvPr/>
          </p:nvSpPr>
          <p:spPr>
            <a:xfrm>
              <a:off x="2692681" y="5373409"/>
              <a:ext cx="631979" cy="276999"/>
            </a:xfrm>
            <a:prstGeom prst="rect">
              <a:avLst/>
            </a:prstGeom>
            <a:noFill/>
          </p:spPr>
          <p:txBody>
            <a:bodyPr wrap="none" rtlCol="0">
              <a:spAutoFit/>
            </a:bodyPr>
            <a:lstStyle/>
            <a:p>
              <a:pPr algn="ctr"/>
              <a:r>
                <a:rPr lang="en-US" sz="1200" dirty="0" smtClean="0">
                  <a:solidFill>
                    <a:srgbClr val="FFFFFF"/>
                  </a:solidFill>
                </a:rPr>
                <a:t>0.256</a:t>
              </a:r>
              <a:endParaRPr lang="en-US" sz="1200" dirty="0">
                <a:solidFill>
                  <a:srgbClr val="FFFFFF"/>
                </a:solidFill>
              </a:endParaRPr>
            </a:p>
          </p:txBody>
        </p:sp>
        <p:sp>
          <p:nvSpPr>
            <p:cNvPr id="34" name="TextBox 33"/>
            <p:cNvSpPr txBox="1"/>
            <p:nvPr/>
          </p:nvSpPr>
          <p:spPr>
            <a:xfrm>
              <a:off x="3403257" y="5379546"/>
              <a:ext cx="631979" cy="276999"/>
            </a:xfrm>
            <a:prstGeom prst="rect">
              <a:avLst/>
            </a:prstGeom>
            <a:noFill/>
          </p:spPr>
          <p:txBody>
            <a:bodyPr wrap="none" rtlCol="0">
              <a:spAutoFit/>
            </a:bodyPr>
            <a:lstStyle/>
            <a:p>
              <a:pPr algn="ctr"/>
              <a:r>
                <a:rPr lang="en-US" sz="1200" dirty="0" smtClean="0">
                  <a:solidFill>
                    <a:srgbClr val="FFFFFF"/>
                  </a:solidFill>
                </a:rPr>
                <a:t>0.311</a:t>
              </a:r>
              <a:endParaRPr lang="en-US" sz="1200" dirty="0">
                <a:solidFill>
                  <a:srgbClr val="FFFFFF"/>
                </a:solidFill>
              </a:endParaRPr>
            </a:p>
          </p:txBody>
        </p:sp>
        <p:sp>
          <p:nvSpPr>
            <p:cNvPr id="35" name="TextBox 34"/>
            <p:cNvSpPr txBox="1"/>
            <p:nvPr/>
          </p:nvSpPr>
          <p:spPr>
            <a:xfrm>
              <a:off x="4114800" y="5379546"/>
              <a:ext cx="631979" cy="276999"/>
            </a:xfrm>
            <a:prstGeom prst="rect">
              <a:avLst/>
            </a:prstGeom>
            <a:noFill/>
          </p:spPr>
          <p:txBody>
            <a:bodyPr wrap="none" rtlCol="0">
              <a:spAutoFit/>
            </a:bodyPr>
            <a:lstStyle/>
            <a:p>
              <a:pPr algn="ctr"/>
              <a:r>
                <a:rPr lang="en-US" sz="1200" dirty="0" smtClean="0">
                  <a:solidFill>
                    <a:srgbClr val="FFFFFF"/>
                  </a:solidFill>
                </a:rPr>
                <a:t>0.367</a:t>
              </a:r>
              <a:endParaRPr lang="en-US" sz="1200" dirty="0">
                <a:solidFill>
                  <a:srgbClr val="FFFFFF"/>
                </a:solidFill>
              </a:endParaRPr>
            </a:p>
          </p:txBody>
        </p:sp>
        <p:sp>
          <p:nvSpPr>
            <p:cNvPr id="36" name="TextBox 35"/>
            <p:cNvSpPr txBox="1"/>
            <p:nvPr/>
          </p:nvSpPr>
          <p:spPr>
            <a:xfrm>
              <a:off x="4826344" y="5379546"/>
              <a:ext cx="631979" cy="276999"/>
            </a:xfrm>
            <a:prstGeom prst="rect">
              <a:avLst/>
            </a:prstGeom>
            <a:noFill/>
          </p:spPr>
          <p:txBody>
            <a:bodyPr wrap="none" rtlCol="0">
              <a:spAutoFit/>
            </a:bodyPr>
            <a:lstStyle/>
            <a:p>
              <a:pPr algn="ctr"/>
              <a:r>
                <a:rPr lang="en-US" sz="1200" dirty="0" smtClean="0">
                  <a:solidFill>
                    <a:srgbClr val="FFFFFF"/>
                  </a:solidFill>
                </a:rPr>
                <a:t>0.422</a:t>
              </a:r>
              <a:endParaRPr lang="en-US" sz="1200" dirty="0">
                <a:solidFill>
                  <a:srgbClr val="FFFFFF"/>
                </a:solidFill>
              </a:endParaRPr>
            </a:p>
          </p:txBody>
        </p:sp>
        <p:sp>
          <p:nvSpPr>
            <p:cNvPr id="37" name="TextBox 36"/>
            <p:cNvSpPr txBox="1"/>
            <p:nvPr/>
          </p:nvSpPr>
          <p:spPr>
            <a:xfrm>
              <a:off x="5536857" y="5379546"/>
              <a:ext cx="631979" cy="276999"/>
            </a:xfrm>
            <a:prstGeom prst="rect">
              <a:avLst/>
            </a:prstGeom>
            <a:noFill/>
          </p:spPr>
          <p:txBody>
            <a:bodyPr wrap="none" rtlCol="0">
              <a:spAutoFit/>
            </a:bodyPr>
            <a:lstStyle/>
            <a:p>
              <a:pPr algn="ctr"/>
              <a:r>
                <a:rPr lang="en-US" sz="1200" dirty="0" smtClean="0">
                  <a:solidFill>
                    <a:srgbClr val="FFFFFF"/>
                  </a:solidFill>
                </a:rPr>
                <a:t>0.477</a:t>
              </a:r>
              <a:endParaRPr lang="en-US" sz="1200" dirty="0">
                <a:solidFill>
                  <a:srgbClr val="FFFFFF"/>
                </a:solidFill>
              </a:endParaRPr>
            </a:p>
          </p:txBody>
        </p:sp>
        <p:sp>
          <p:nvSpPr>
            <p:cNvPr id="38" name="TextBox 37"/>
            <p:cNvSpPr txBox="1"/>
            <p:nvPr/>
          </p:nvSpPr>
          <p:spPr>
            <a:xfrm>
              <a:off x="6248400" y="5379546"/>
              <a:ext cx="631979" cy="276999"/>
            </a:xfrm>
            <a:prstGeom prst="rect">
              <a:avLst/>
            </a:prstGeom>
            <a:noFill/>
          </p:spPr>
          <p:txBody>
            <a:bodyPr wrap="none" rtlCol="0">
              <a:spAutoFit/>
            </a:bodyPr>
            <a:lstStyle/>
            <a:p>
              <a:pPr algn="ctr"/>
              <a:r>
                <a:rPr lang="en-US" sz="1200" dirty="0" smtClean="0">
                  <a:solidFill>
                    <a:srgbClr val="FFFFFF"/>
                  </a:solidFill>
                </a:rPr>
                <a:t>0.533</a:t>
              </a:r>
              <a:endParaRPr lang="en-US" sz="1200" dirty="0">
                <a:solidFill>
                  <a:srgbClr val="FFFFFF"/>
                </a:solidFill>
              </a:endParaRPr>
            </a:p>
          </p:txBody>
        </p:sp>
        <p:sp>
          <p:nvSpPr>
            <p:cNvPr id="39" name="TextBox 38"/>
            <p:cNvSpPr txBox="1"/>
            <p:nvPr/>
          </p:nvSpPr>
          <p:spPr>
            <a:xfrm>
              <a:off x="2471184" y="5192822"/>
              <a:ext cx="534146" cy="276999"/>
            </a:xfrm>
            <a:prstGeom prst="rect">
              <a:avLst/>
            </a:prstGeom>
            <a:noFill/>
          </p:spPr>
          <p:txBody>
            <a:bodyPr wrap="none" rtlCol="0">
              <a:spAutoFit/>
            </a:bodyPr>
            <a:lstStyle/>
            <a:p>
              <a:pPr algn="ctr"/>
              <a:r>
                <a:rPr lang="en-US" sz="1200" dirty="0" smtClean="0">
                  <a:solidFill>
                    <a:srgbClr val="FFFFFF"/>
                  </a:solidFill>
                </a:rPr>
                <a:t>50.6</a:t>
              </a:r>
              <a:endParaRPr lang="en-US" sz="1200" dirty="0">
                <a:solidFill>
                  <a:srgbClr val="FFFFFF"/>
                </a:solidFill>
              </a:endParaRPr>
            </a:p>
          </p:txBody>
        </p:sp>
        <p:sp>
          <p:nvSpPr>
            <p:cNvPr id="40" name="TextBox 39"/>
            <p:cNvSpPr txBox="1"/>
            <p:nvPr/>
          </p:nvSpPr>
          <p:spPr>
            <a:xfrm>
              <a:off x="2471184" y="4507022"/>
              <a:ext cx="534146" cy="276999"/>
            </a:xfrm>
            <a:prstGeom prst="rect">
              <a:avLst/>
            </a:prstGeom>
            <a:noFill/>
          </p:spPr>
          <p:txBody>
            <a:bodyPr wrap="none" rtlCol="0">
              <a:spAutoFit/>
            </a:bodyPr>
            <a:lstStyle/>
            <a:p>
              <a:pPr algn="ctr"/>
              <a:r>
                <a:rPr lang="en-US" sz="1200" dirty="0" smtClean="0">
                  <a:solidFill>
                    <a:srgbClr val="FFFFFF"/>
                  </a:solidFill>
                </a:rPr>
                <a:t>56.1</a:t>
              </a:r>
              <a:endParaRPr lang="en-US" sz="1200" dirty="0">
                <a:solidFill>
                  <a:srgbClr val="FFFFFF"/>
                </a:solidFill>
              </a:endParaRPr>
            </a:p>
          </p:txBody>
        </p:sp>
        <p:sp>
          <p:nvSpPr>
            <p:cNvPr id="41" name="TextBox 40"/>
            <p:cNvSpPr txBox="1"/>
            <p:nvPr/>
          </p:nvSpPr>
          <p:spPr>
            <a:xfrm>
              <a:off x="2471184" y="3813670"/>
              <a:ext cx="534146" cy="276999"/>
            </a:xfrm>
            <a:prstGeom prst="rect">
              <a:avLst/>
            </a:prstGeom>
            <a:noFill/>
          </p:spPr>
          <p:txBody>
            <a:bodyPr wrap="none" rtlCol="0">
              <a:spAutoFit/>
            </a:bodyPr>
            <a:lstStyle/>
            <a:p>
              <a:pPr algn="ctr"/>
              <a:r>
                <a:rPr lang="en-US" sz="1200" dirty="0" smtClean="0">
                  <a:solidFill>
                    <a:srgbClr val="FFFFFF"/>
                  </a:solidFill>
                </a:rPr>
                <a:t>61.5</a:t>
              </a:r>
              <a:endParaRPr lang="en-US" sz="1200" dirty="0">
                <a:solidFill>
                  <a:srgbClr val="FFFFFF"/>
                </a:solidFill>
              </a:endParaRPr>
            </a:p>
          </p:txBody>
        </p:sp>
        <p:sp>
          <p:nvSpPr>
            <p:cNvPr id="42" name="TextBox 41"/>
            <p:cNvSpPr txBox="1"/>
            <p:nvPr/>
          </p:nvSpPr>
          <p:spPr>
            <a:xfrm>
              <a:off x="2471184" y="3118260"/>
              <a:ext cx="534146" cy="276999"/>
            </a:xfrm>
            <a:prstGeom prst="rect">
              <a:avLst/>
            </a:prstGeom>
            <a:noFill/>
          </p:spPr>
          <p:txBody>
            <a:bodyPr wrap="none" rtlCol="0">
              <a:spAutoFit/>
            </a:bodyPr>
            <a:lstStyle/>
            <a:p>
              <a:pPr algn="ctr"/>
              <a:r>
                <a:rPr lang="en-US" sz="1200" dirty="0" smtClean="0">
                  <a:solidFill>
                    <a:srgbClr val="FFFFFF"/>
                  </a:solidFill>
                </a:rPr>
                <a:t>67.0</a:t>
              </a:r>
              <a:endParaRPr lang="en-US" sz="1200" dirty="0">
                <a:solidFill>
                  <a:srgbClr val="FFFFFF"/>
                </a:solidFill>
              </a:endParaRPr>
            </a:p>
          </p:txBody>
        </p:sp>
        <p:sp>
          <p:nvSpPr>
            <p:cNvPr id="43" name="TextBox 42"/>
            <p:cNvSpPr txBox="1"/>
            <p:nvPr/>
          </p:nvSpPr>
          <p:spPr>
            <a:xfrm>
              <a:off x="2471184" y="2424908"/>
              <a:ext cx="534146" cy="276999"/>
            </a:xfrm>
            <a:prstGeom prst="rect">
              <a:avLst/>
            </a:prstGeom>
            <a:noFill/>
          </p:spPr>
          <p:txBody>
            <a:bodyPr wrap="none" rtlCol="0">
              <a:spAutoFit/>
            </a:bodyPr>
            <a:lstStyle/>
            <a:p>
              <a:pPr algn="ctr"/>
              <a:r>
                <a:rPr lang="en-US" sz="1200" dirty="0" smtClean="0">
                  <a:solidFill>
                    <a:srgbClr val="FFFFFF"/>
                  </a:solidFill>
                </a:rPr>
                <a:t>72.5</a:t>
              </a:r>
              <a:endParaRPr lang="en-US" sz="1200" dirty="0">
                <a:solidFill>
                  <a:srgbClr val="FFFFFF"/>
                </a:solidFill>
              </a:endParaRPr>
            </a:p>
          </p:txBody>
        </p:sp>
        <p:sp>
          <p:nvSpPr>
            <p:cNvPr id="44" name="TextBox 43"/>
            <p:cNvSpPr txBox="1"/>
            <p:nvPr/>
          </p:nvSpPr>
          <p:spPr>
            <a:xfrm>
              <a:off x="2471184" y="1721946"/>
              <a:ext cx="534146" cy="276999"/>
            </a:xfrm>
            <a:prstGeom prst="rect">
              <a:avLst/>
            </a:prstGeom>
            <a:noFill/>
          </p:spPr>
          <p:txBody>
            <a:bodyPr wrap="none" rtlCol="0">
              <a:spAutoFit/>
            </a:bodyPr>
            <a:lstStyle/>
            <a:p>
              <a:pPr algn="ctr"/>
              <a:r>
                <a:rPr lang="en-US" sz="1200" dirty="0" smtClean="0">
                  <a:solidFill>
                    <a:srgbClr val="FFFFFF"/>
                  </a:solidFill>
                </a:rPr>
                <a:t>77.9</a:t>
              </a:r>
              <a:endParaRPr lang="en-US" sz="1200" dirty="0">
                <a:solidFill>
                  <a:srgbClr val="FFFFFF"/>
                </a:solidFill>
              </a:endParaRPr>
            </a:p>
          </p:txBody>
        </p:sp>
      </p:grpSp>
    </p:spTree>
    <p:extLst>
      <p:ext uri="{BB962C8B-B14F-4D97-AF65-F5344CB8AC3E}">
        <p14:creationId xmlns:p14="http://schemas.microsoft.com/office/powerpoint/2010/main" val="765071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animBg="1"/>
      <p:bldGraphic spid="29" grpId="1">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793973" y="4058341"/>
            <a:ext cx="3565600" cy="1634118"/>
          </a:xfrm>
          <a:prstGeom prst="rect">
            <a:avLst/>
          </a:prstGeom>
        </p:spPr>
      </p:pic>
      <p:sp>
        <p:nvSpPr>
          <p:cNvPr id="24" name="Content Placeholder 2"/>
          <p:cNvSpPr txBox="1">
            <a:spLocks/>
          </p:cNvSpPr>
          <p:nvPr/>
        </p:nvSpPr>
        <p:spPr bwMode="auto">
          <a:xfrm>
            <a:off x="793973"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GK-D</a:t>
            </a:r>
            <a:endParaRPr lang="en-US" sz="1800" dirty="0" smtClean="0"/>
          </a:p>
        </p:txBody>
      </p: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pic>
        <p:nvPicPr>
          <p:cNvPr id="25" name="Picture 24" descr="Large GK-S.png"/>
          <p:cNvPicPr>
            <a:picLocks noChangeAspect="1"/>
          </p:cNvPicPr>
          <p:nvPr/>
        </p:nvPicPr>
        <p:blipFill>
          <a:blip r:embed="rId7" cstate="print">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4756373" y="1413883"/>
            <a:ext cx="3565600" cy="1634118"/>
          </a:xfrm>
          <a:prstGeom prst="rect">
            <a:avLst/>
          </a:prstGeom>
        </p:spPr>
      </p:pic>
      <p:sp>
        <p:nvSpPr>
          <p:cNvPr id="26" name="Content Placeholder 2"/>
          <p:cNvSpPr txBox="1">
            <a:spLocks/>
          </p:cNvSpPr>
          <p:nvPr/>
        </p:nvSpPr>
        <p:spPr bwMode="auto">
          <a:xfrm>
            <a:off x="4756374"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GK-S</a:t>
            </a:r>
            <a:endParaRPr lang="en-US" sz="1800" dirty="0" smtClean="0"/>
          </a:p>
        </p:txBody>
      </p:sp>
      <p:sp>
        <p:nvSpPr>
          <p:cNvPr id="32" name="Rectangle 31"/>
          <p:cNvSpPr/>
          <p:nvPr/>
        </p:nvSpPr>
        <p:spPr>
          <a:xfrm>
            <a:off x="1934348" y="1669321"/>
            <a:ext cx="5275304" cy="4470602"/>
          </a:xfrm>
          <a:prstGeom prst="rect">
            <a:avLst/>
          </a:prstGeom>
          <a:solidFill>
            <a:srgbClr val="1C1C1C"/>
          </a:solidFill>
          <a:ln w="19050" cmpd="sng">
            <a:solidFill>
              <a:schemeClr val="tx1">
                <a:lumMod val="65000"/>
                <a:lumOff val="35000"/>
              </a:schemeClr>
            </a:solidFill>
          </a:ln>
          <a:effectLst>
            <a:glow rad="685800">
              <a:schemeClr val="tx1">
                <a:alpha val="7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444500">
                  <a:schemeClr val="tx1">
                    <a:alpha val="95000"/>
                  </a:schemeClr>
                </a:glow>
              </a:effectLst>
            </a:endParaRPr>
          </a:p>
        </p:txBody>
      </p:sp>
      <p:graphicFrame>
        <p:nvGraphicFramePr>
          <p:cNvPr id="33" name="Chart 32"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1607399716"/>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9"/>
          </a:graphicData>
        </a:graphic>
      </p:graphicFrame>
      <p:grpSp>
        <p:nvGrpSpPr>
          <p:cNvPr id="45" name="Group 44"/>
          <p:cNvGrpSpPr/>
          <p:nvPr/>
        </p:nvGrpSpPr>
        <p:grpSpPr>
          <a:xfrm>
            <a:off x="2471184" y="1721946"/>
            <a:ext cx="4409195" cy="3934599"/>
            <a:chOff x="2471184" y="1721946"/>
            <a:chExt cx="4409195" cy="3934599"/>
          </a:xfrm>
        </p:grpSpPr>
        <p:sp>
          <p:nvSpPr>
            <p:cNvPr id="46" name="TextBox 45"/>
            <p:cNvSpPr txBox="1"/>
            <p:nvPr/>
          </p:nvSpPr>
          <p:spPr>
            <a:xfrm>
              <a:off x="2692681" y="5373409"/>
              <a:ext cx="631979" cy="276999"/>
            </a:xfrm>
            <a:prstGeom prst="rect">
              <a:avLst/>
            </a:prstGeom>
            <a:noFill/>
          </p:spPr>
          <p:txBody>
            <a:bodyPr wrap="none" rtlCol="0">
              <a:spAutoFit/>
            </a:bodyPr>
            <a:lstStyle/>
            <a:p>
              <a:pPr algn="ctr"/>
              <a:r>
                <a:rPr lang="en-US" sz="1200" dirty="0" smtClean="0">
                  <a:solidFill>
                    <a:srgbClr val="FFFFFF"/>
                  </a:solidFill>
                </a:rPr>
                <a:t>0.256</a:t>
              </a:r>
              <a:endParaRPr lang="en-US" sz="1200" dirty="0">
                <a:solidFill>
                  <a:srgbClr val="FFFFFF"/>
                </a:solidFill>
              </a:endParaRPr>
            </a:p>
          </p:txBody>
        </p:sp>
        <p:sp>
          <p:nvSpPr>
            <p:cNvPr id="47" name="TextBox 46"/>
            <p:cNvSpPr txBox="1"/>
            <p:nvPr/>
          </p:nvSpPr>
          <p:spPr>
            <a:xfrm>
              <a:off x="3403257" y="5379546"/>
              <a:ext cx="631979" cy="276999"/>
            </a:xfrm>
            <a:prstGeom prst="rect">
              <a:avLst/>
            </a:prstGeom>
            <a:noFill/>
          </p:spPr>
          <p:txBody>
            <a:bodyPr wrap="none" rtlCol="0">
              <a:spAutoFit/>
            </a:bodyPr>
            <a:lstStyle/>
            <a:p>
              <a:pPr algn="ctr"/>
              <a:r>
                <a:rPr lang="en-US" sz="1200" dirty="0" smtClean="0">
                  <a:solidFill>
                    <a:srgbClr val="FFFFFF"/>
                  </a:solidFill>
                </a:rPr>
                <a:t>0.311</a:t>
              </a:r>
              <a:endParaRPr lang="en-US" sz="1200" dirty="0">
                <a:solidFill>
                  <a:srgbClr val="FFFFFF"/>
                </a:solidFill>
              </a:endParaRPr>
            </a:p>
          </p:txBody>
        </p:sp>
        <p:sp>
          <p:nvSpPr>
            <p:cNvPr id="48" name="TextBox 47"/>
            <p:cNvSpPr txBox="1"/>
            <p:nvPr/>
          </p:nvSpPr>
          <p:spPr>
            <a:xfrm>
              <a:off x="4114800" y="5379546"/>
              <a:ext cx="631979" cy="276999"/>
            </a:xfrm>
            <a:prstGeom prst="rect">
              <a:avLst/>
            </a:prstGeom>
            <a:noFill/>
          </p:spPr>
          <p:txBody>
            <a:bodyPr wrap="none" rtlCol="0">
              <a:spAutoFit/>
            </a:bodyPr>
            <a:lstStyle/>
            <a:p>
              <a:pPr algn="ctr"/>
              <a:r>
                <a:rPr lang="en-US" sz="1200" dirty="0" smtClean="0">
                  <a:solidFill>
                    <a:srgbClr val="FFFFFF"/>
                  </a:solidFill>
                </a:rPr>
                <a:t>0.367</a:t>
              </a:r>
              <a:endParaRPr lang="en-US" sz="1200" dirty="0">
                <a:solidFill>
                  <a:srgbClr val="FFFFFF"/>
                </a:solidFill>
              </a:endParaRPr>
            </a:p>
          </p:txBody>
        </p:sp>
        <p:sp>
          <p:nvSpPr>
            <p:cNvPr id="49" name="TextBox 48"/>
            <p:cNvSpPr txBox="1"/>
            <p:nvPr/>
          </p:nvSpPr>
          <p:spPr>
            <a:xfrm>
              <a:off x="4826344" y="5379546"/>
              <a:ext cx="631979" cy="276999"/>
            </a:xfrm>
            <a:prstGeom prst="rect">
              <a:avLst/>
            </a:prstGeom>
            <a:noFill/>
          </p:spPr>
          <p:txBody>
            <a:bodyPr wrap="none" rtlCol="0">
              <a:spAutoFit/>
            </a:bodyPr>
            <a:lstStyle/>
            <a:p>
              <a:pPr algn="ctr"/>
              <a:r>
                <a:rPr lang="en-US" sz="1200" dirty="0" smtClean="0">
                  <a:solidFill>
                    <a:srgbClr val="FFFFFF"/>
                  </a:solidFill>
                </a:rPr>
                <a:t>0.422</a:t>
              </a:r>
              <a:endParaRPr lang="en-US" sz="1200" dirty="0">
                <a:solidFill>
                  <a:srgbClr val="FFFFFF"/>
                </a:solidFill>
              </a:endParaRPr>
            </a:p>
          </p:txBody>
        </p:sp>
        <p:sp>
          <p:nvSpPr>
            <p:cNvPr id="50" name="TextBox 49"/>
            <p:cNvSpPr txBox="1"/>
            <p:nvPr/>
          </p:nvSpPr>
          <p:spPr>
            <a:xfrm>
              <a:off x="5536857" y="5379546"/>
              <a:ext cx="631979" cy="276999"/>
            </a:xfrm>
            <a:prstGeom prst="rect">
              <a:avLst/>
            </a:prstGeom>
            <a:noFill/>
          </p:spPr>
          <p:txBody>
            <a:bodyPr wrap="none" rtlCol="0">
              <a:spAutoFit/>
            </a:bodyPr>
            <a:lstStyle/>
            <a:p>
              <a:pPr algn="ctr"/>
              <a:r>
                <a:rPr lang="en-US" sz="1200" dirty="0" smtClean="0">
                  <a:solidFill>
                    <a:srgbClr val="FFFFFF"/>
                  </a:solidFill>
                </a:rPr>
                <a:t>0.477</a:t>
              </a:r>
              <a:endParaRPr lang="en-US" sz="1200" dirty="0">
                <a:solidFill>
                  <a:srgbClr val="FFFFFF"/>
                </a:solidFill>
              </a:endParaRPr>
            </a:p>
          </p:txBody>
        </p:sp>
        <p:sp>
          <p:nvSpPr>
            <p:cNvPr id="51" name="TextBox 50"/>
            <p:cNvSpPr txBox="1"/>
            <p:nvPr/>
          </p:nvSpPr>
          <p:spPr>
            <a:xfrm>
              <a:off x="6248400" y="5379546"/>
              <a:ext cx="631979" cy="276999"/>
            </a:xfrm>
            <a:prstGeom prst="rect">
              <a:avLst/>
            </a:prstGeom>
            <a:noFill/>
          </p:spPr>
          <p:txBody>
            <a:bodyPr wrap="none" rtlCol="0">
              <a:spAutoFit/>
            </a:bodyPr>
            <a:lstStyle/>
            <a:p>
              <a:pPr algn="ctr"/>
              <a:r>
                <a:rPr lang="en-US" sz="1200" dirty="0" smtClean="0">
                  <a:solidFill>
                    <a:srgbClr val="FFFFFF"/>
                  </a:solidFill>
                </a:rPr>
                <a:t>0.533</a:t>
              </a:r>
              <a:endParaRPr lang="en-US" sz="1200" dirty="0">
                <a:solidFill>
                  <a:srgbClr val="FFFFFF"/>
                </a:solidFill>
              </a:endParaRPr>
            </a:p>
          </p:txBody>
        </p:sp>
        <p:sp>
          <p:nvSpPr>
            <p:cNvPr id="52" name="TextBox 51"/>
            <p:cNvSpPr txBox="1"/>
            <p:nvPr/>
          </p:nvSpPr>
          <p:spPr>
            <a:xfrm>
              <a:off x="2471184" y="5192822"/>
              <a:ext cx="534146" cy="276999"/>
            </a:xfrm>
            <a:prstGeom prst="rect">
              <a:avLst/>
            </a:prstGeom>
            <a:noFill/>
          </p:spPr>
          <p:txBody>
            <a:bodyPr wrap="none" rtlCol="0">
              <a:spAutoFit/>
            </a:bodyPr>
            <a:lstStyle/>
            <a:p>
              <a:pPr algn="ctr"/>
              <a:r>
                <a:rPr lang="en-US" sz="1200" dirty="0" smtClean="0">
                  <a:solidFill>
                    <a:srgbClr val="FFFFFF"/>
                  </a:solidFill>
                </a:rPr>
                <a:t>50.6</a:t>
              </a:r>
              <a:endParaRPr lang="en-US" sz="1200" dirty="0">
                <a:solidFill>
                  <a:srgbClr val="FFFFFF"/>
                </a:solidFill>
              </a:endParaRPr>
            </a:p>
          </p:txBody>
        </p:sp>
        <p:sp>
          <p:nvSpPr>
            <p:cNvPr id="53" name="TextBox 52"/>
            <p:cNvSpPr txBox="1"/>
            <p:nvPr/>
          </p:nvSpPr>
          <p:spPr>
            <a:xfrm>
              <a:off x="2471184" y="4507022"/>
              <a:ext cx="534146" cy="276999"/>
            </a:xfrm>
            <a:prstGeom prst="rect">
              <a:avLst/>
            </a:prstGeom>
            <a:noFill/>
          </p:spPr>
          <p:txBody>
            <a:bodyPr wrap="none" rtlCol="0">
              <a:spAutoFit/>
            </a:bodyPr>
            <a:lstStyle/>
            <a:p>
              <a:pPr algn="ctr"/>
              <a:r>
                <a:rPr lang="en-US" sz="1200" dirty="0" smtClean="0">
                  <a:solidFill>
                    <a:srgbClr val="FFFFFF"/>
                  </a:solidFill>
                </a:rPr>
                <a:t>56.1</a:t>
              </a:r>
              <a:endParaRPr lang="en-US" sz="1200" dirty="0">
                <a:solidFill>
                  <a:srgbClr val="FFFFFF"/>
                </a:solidFill>
              </a:endParaRPr>
            </a:p>
          </p:txBody>
        </p:sp>
        <p:sp>
          <p:nvSpPr>
            <p:cNvPr id="54" name="TextBox 53"/>
            <p:cNvSpPr txBox="1"/>
            <p:nvPr/>
          </p:nvSpPr>
          <p:spPr>
            <a:xfrm>
              <a:off x="2471184" y="3813670"/>
              <a:ext cx="534146" cy="276999"/>
            </a:xfrm>
            <a:prstGeom prst="rect">
              <a:avLst/>
            </a:prstGeom>
            <a:noFill/>
          </p:spPr>
          <p:txBody>
            <a:bodyPr wrap="none" rtlCol="0">
              <a:spAutoFit/>
            </a:bodyPr>
            <a:lstStyle/>
            <a:p>
              <a:pPr algn="ctr"/>
              <a:r>
                <a:rPr lang="en-US" sz="1200" dirty="0" smtClean="0">
                  <a:solidFill>
                    <a:srgbClr val="FFFFFF"/>
                  </a:solidFill>
                </a:rPr>
                <a:t>61.5</a:t>
              </a:r>
              <a:endParaRPr lang="en-US" sz="1200" dirty="0">
                <a:solidFill>
                  <a:srgbClr val="FFFFFF"/>
                </a:solidFill>
              </a:endParaRPr>
            </a:p>
          </p:txBody>
        </p:sp>
        <p:sp>
          <p:nvSpPr>
            <p:cNvPr id="55" name="TextBox 54"/>
            <p:cNvSpPr txBox="1"/>
            <p:nvPr/>
          </p:nvSpPr>
          <p:spPr>
            <a:xfrm>
              <a:off x="2471184" y="3118260"/>
              <a:ext cx="534146" cy="276999"/>
            </a:xfrm>
            <a:prstGeom prst="rect">
              <a:avLst/>
            </a:prstGeom>
            <a:noFill/>
          </p:spPr>
          <p:txBody>
            <a:bodyPr wrap="none" rtlCol="0">
              <a:spAutoFit/>
            </a:bodyPr>
            <a:lstStyle/>
            <a:p>
              <a:pPr algn="ctr"/>
              <a:r>
                <a:rPr lang="en-US" sz="1200" dirty="0" smtClean="0">
                  <a:solidFill>
                    <a:srgbClr val="FFFFFF"/>
                  </a:solidFill>
                </a:rPr>
                <a:t>67.0</a:t>
              </a:r>
              <a:endParaRPr lang="en-US" sz="1200" dirty="0">
                <a:solidFill>
                  <a:srgbClr val="FFFFFF"/>
                </a:solidFill>
              </a:endParaRPr>
            </a:p>
          </p:txBody>
        </p:sp>
        <p:sp>
          <p:nvSpPr>
            <p:cNvPr id="56" name="TextBox 55"/>
            <p:cNvSpPr txBox="1"/>
            <p:nvPr/>
          </p:nvSpPr>
          <p:spPr>
            <a:xfrm>
              <a:off x="2471184" y="2424908"/>
              <a:ext cx="534146" cy="276999"/>
            </a:xfrm>
            <a:prstGeom prst="rect">
              <a:avLst/>
            </a:prstGeom>
            <a:noFill/>
          </p:spPr>
          <p:txBody>
            <a:bodyPr wrap="none" rtlCol="0">
              <a:spAutoFit/>
            </a:bodyPr>
            <a:lstStyle/>
            <a:p>
              <a:pPr algn="ctr"/>
              <a:r>
                <a:rPr lang="en-US" sz="1200" dirty="0" smtClean="0">
                  <a:solidFill>
                    <a:srgbClr val="FFFFFF"/>
                  </a:solidFill>
                </a:rPr>
                <a:t>72.5</a:t>
              </a:r>
              <a:endParaRPr lang="en-US" sz="1200" dirty="0">
                <a:solidFill>
                  <a:srgbClr val="FFFFFF"/>
                </a:solidFill>
              </a:endParaRPr>
            </a:p>
          </p:txBody>
        </p:sp>
        <p:sp>
          <p:nvSpPr>
            <p:cNvPr id="57" name="TextBox 56"/>
            <p:cNvSpPr txBox="1"/>
            <p:nvPr/>
          </p:nvSpPr>
          <p:spPr>
            <a:xfrm>
              <a:off x="2471184" y="1721946"/>
              <a:ext cx="534146" cy="276999"/>
            </a:xfrm>
            <a:prstGeom prst="rect">
              <a:avLst/>
            </a:prstGeom>
            <a:noFill/>
          </p:spPr>
          <p:txBody>
            <a:bodyPr wrap="none" rtlCol="0">
              <a:spAutoFit/>
            </a:bodyPr>
            <a:lstStyle/>
            <a:p>
              <a:pPr algn="ctr"/>
              <a:r>
                <a:rPr lang="en-US" sz="1200" dirty="0" smtClean="0">
                  <a:solidFill>
                    <a:srgbClr val="FFFFFF"/>
                  </a:solidFill>
                </a:rPr>
                <a:t>77.9</a:t>
              </a:r>
              <a:endParaRPr lang="en-US" sz="1200" dirty="0">
                <a:solidFill>
                  <a:srgbClr val="FFFFFF"/>
                </a:solidFill>
              </a:endParaRPr>
            </a:p>
          </p:txBody>
        </p:sp>
      </p:grpSp>
    </p:spTree>
    <p:extLst>
      <p:ext uri="{BB962C8B-B14F-4D97-AF65-F5344CB8AC3E}">
        <p14:creationId xmlns:p14="http://schemas.microsoft.com/office/powerpoint/2010/main" val="12850113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Graphic spid="33"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793973" y="4058341"/>
            <a:ext cx="3565600" cy="1634118"/>
          </a:xfrm>
          <a:prstGeom prst="rect">
            <a:avLst/>
          </a:prstGeom>
        </p:spPr>
      </p:pic>
      <p:sp>
        <p:nvSpPr>
          <p:cNvPr id="24" name="Content Placeholder 2"/>
          <p:cNvSpPr txBox="1">
            <a:spLocks/>
          </p:cNvSpPr>
          <p:nvPr/>
        </p:nvSpPr>
        <p:spPr bwMode="auto">
          <a:xfrm>
            <a:off x="793973"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GK-D</a:t>
            </a:r>
            <a:endParaRPr lang="en-US" sz="1800" dirty="0" smtClean="0"/>
          </a:p>
        </p:txBody>
      </p: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pic>
        <p:nvPicPr>
          <p:cNvPr id="25" name="Picture 24" descr="Large GK-S.png"/>
          <p:cNvPicPr>
            <a:picLocks noChangeAspect="1"/>
          </p:cNvPicPr>
          <p:nvPr/>
        </p:nvPicPr>
        <p:blipFill>
          <a:blip r:embed="rId7" cstate="print">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4756373" y="1413883"/>
            <a:ext cx="3565600" cy="1634118"/>
          </a:xfrm>
          <a:prstGeom prst="rect">
            <a:avLst/>
          </a:prstGeom>
        </p:spPr>
      </p:pic>
      <p:sp>
        <p:nvSpPr>
          <p:cNvPr id="26" name="Content Placeholder 2"/>
          <p:cNvSpPr txBox="1">
            <a:spLocks/>
          </p:cNvSpPr>
          <p:nvPr/>
        </p:nvSpPr>
        <p:spPr bwMode="auto">
          <a:xfrm>
            <a:off x="4756374"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GK-S</a:t>
            </a:r>
            <a:endParaRPr lang="en-US" sz="1800" dirty="0" smtClean="0"/>
          </a:p>
        </p:txBody>
      </p:sp>
      <p:sp>
        <p:nvSpPr>
          <p:cNvPr id="45" name="Rectangle 44"/>
          <p:cNvSpPr/>
          <p:nvPr/>
        </p:nvSpPr>
        <p:spPr>
          <a:xfrm>
            <a:off x="1934348" y="1669321"/>
            <a:ext cx="5275304" cy="4470602"/>
          </a:xfrm>
          <a:prstGeom prst="rect">
            <a:avLst/>
          </a:prstGeom>
          <a:solidFill>
            <a:srgbClr val="1C1C1C"/>
          </a:solidFill>
          <a:ln w="19050" cmpd="sng">
            <a:solidFill>
              <a:schemeClr val="tx1">
                <a:lumMod val="65000"/>
                <a:lumOff val="35000"/>
              </a:schemeClr>
            </a:solidFill>
          </a:ln>
          <a:effectLst>
            <a:glow rad="685800">
              <a:schemeClr val="tx1">
                <a:alpha val="7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444500">
                  <a:schemeClr val="tx1">
                    <a:alpha val="95000"/>
                  </a:schemeClr>
                </a:glow>
              </a:effectLst>
            </a:endParaRPr>
          </a:p>
        </p:txBody>
      </p:sp>
      <p:cxnSp>
        <p:nvCxnSpPr>
          <p:cNvPr id="60" name="Straight Connector 59"/>
          <p:cNvCxnSpPr/>
          <p:nvPr/>
        </p:nvCxnSpPr>
        <p:spPr>
          <a:xfrm flipV="1">
            <a:off x="3005330" y="1884032"/>
            <a:ext cx="3554633" cy="3440039"/>
          </a:xfrm>
          <a:prstGeom prst="line">
            <a:avLst/>
          </a:prstGeom>
          <a:ln w="19050" cmpd="sng">
            <a:solidFill>
              <a:schemeClr val="bg1"/>
            </a:solidFill>
            <a:prstDash val="das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aphicFrame>
        <p:nvGraphicFramePr>
          <p:cNvPr id="46" name="Chart 45"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1568343838"/>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9"/>
          </a:graphicData>
        </a:graphic>
      </p:graphicFrame>
      <p:grpSp>
        <p:nvGrpSpPr>
          <p:cNvPr id="47" name="Group 46"/>
          <p:cNvGrpSpPr/>
          <p:nvPr/>
        </p:nvGrpSpPr>
        <p:grpSpPr>
          <a:xfrm>
            <a:off x="2471184" y="1721946"/>
            <a:ext cx="4409195" cy="3934599"/>
            <a:chOff x="2471184" y="1721946"/>
            <a:chExt cx="4409195" cy="3934599"/>
          </a:xfrm>
        </p:grpSpPr>
        <p:sp>
          <p:nvSpPr>
            <p:cNvPr id="48" name="TextBox 47"/>
            <p:cNvSpPr txBox="1"/>
            <p:nvPr/>
          </p:nvSpPr>
          <p:spPr>
            <a:xfrm>
              <a:off x="2692681" y="5373409"/>
              <a:ext cx="631979" cy="276999"/>
            </a:xfrm>
            <a:prstGeom prst="rect">
              <a:avLst/>
            </a:prstGeom>
            <a:noFill/>
          </p:spPr>
          <p:txBody>
            <a:bodyPr wrap="none" rtlCol="0">
              <a:spAutoFit/>
            </a:bodyPr>
            <a:lstStyle/>
            <a:p>
              <a:pPr algn="ctr"/>
              <a:r>
                <a:rPr lang="en-US" sz="1200" dirty="0" smtClean="0">
                  <a:solidFill>
                    <a:srgbClr val="FFFFFF"/>
                  </a:solidFill>
                </a:rPr>
                <a:t>0.256</a:t>
              </a:r>
              <a:endParaRPr lang="en-US" sz="1200" dirty="0">
                <a:solidFill>
                  <a:srgbClr val="FFFFFF"/>
                </a:solidFill>
              </a:endParaRPr>
            </a:p>
          </p:txBody>
        </p:sp>
        <p:sp>
          <p:nvSpPr>
            <p:cNvPr id="49" name="TextBox 48"/>
            <p:cNvSpPr txBox="1"/>
            <p:nvPr/>
          </p:nvSpPr>
          <p:spPr>
            <a:xfrm>
              <a:off x="3403257" y="5379546"/>
              <a:ext cx="631979" cy="276999"/>
            </a:xfrm>
            <a:prstGeom prst="rect">
              <a:avLst/>
            </a:prstGeom>
            <a:noFill/>
          </p:spPr>
          <p:txBody>
            <a:bodyPr wrap="none" rtlCol="0">
              <a:spAutoFit/>
            </a:bodyPr>
            <a:lstStyle/>
            <a:p>
              <a:pPr algn="ctr"/>
              <a:r>
                <a:rPr lang="en-US" sz="1200" dirty="0" smtClean="0">
                  <a:solidFill>
                    <a:srgbClr val="FFFFFF"/>
                  </a:solidFill>
                </a:rPr>
                <a:t>0.311</a:t>
              </a:r>
              <a:endParaRPr lang="en-US" sz="1200" dirty="0">
                <a:solidFill>
                  <a:srgbClr val="FFFFFF"/>
                </a:solidFill>
              </a:endParaRPr>
            </a:p>
          </p:txBody>
        </p:sp>
        <p:sp>
          <p:nvSpPr>
            <p:cNvPr id="50" name="TextBox 49"/>
            <p:cNvSpPr txBox="1"/>
            <p:nvPr/>
          </p:nvSpPr>
          <p:spPr>
            <a:xfrm>
              <a:off x="4114800" y="5379546"/>
              <a:ext cx="631979" cy="276999"/>
            </a:xfrm>
            <a:prstGeom prst="rect">
              <a:avLst/>
            </a:prstGeom>
            <a:noFill/>
          </p:spPr>
          <p:txBody>
            <a:bodyPr wrap="none" rtlCol="0">
              <a:spAutoFit/>
            </a:bodyPr>
            <a:lstStyle/>
            <a:p>
              <a:pPr algn="ctr"/>
              <a:r>
                <a:rPr lang="en-US" sz="1200" dirty="0" smtClean="0">
                  <a:solidFill>
                    <a:srgbClr val="FFFFFF"/>
                  </a:solidFill>
                </a:rPr>
                <a:t>0.367</a:t>
              </a:r>
              <a:endParaRPr lang="en-US" sz="1200" dirty="0">
                <a:solidFill>
                  <a:srgbClr val="FFFFFF"/>
                </a:solidFill>
              </a:endParaRPr>
            </a:p>
          </p:txBody>
        </p:sp>
        <p:sp>
          <p:nvSpPr>
            <p:cNvPr id="51" name="TextBox 50"/>
            <p:cNvSpPr txBox="1"/>
            <p:nvPr/>
          </p:nvSpPr>
          <p:spPr>
            <a:xfrm>
              <a:off x="4826344" y="5379546"/>
              <a:ext cx="631979" cy="276999"/>
            </a:xfrm>
            <a:prstGeom prst="rect">
              <a:avLst/>
            </a:prstGeom>
            <a:noFill/>
          </p:spPr>
          <p:txBody>
            <a:bodyPr wrap="none" rtlCol="0">
              <a:spAutoFit/>
            </a:bodyPr>
            <a:lstStyle/>
            <a:p>
              <a:pPr algn="ctr"/>
              <a:r>
                <a:rPr lang="en-US" sz="1200" dirty="0" smtClean="0">
                  <a:solidFill>
                    <a:srgbClr val="FFFFFF"/>
                  </a:solidFill>
                </a:rPr>
                <a:t>0.422</a:t>
              </a:r>
              <a:endParaRPr lang="en-US" sz="1200" dirty="0">
                <a:solidFill>
                  <a:srgbClr val="FFFFFF"/>
                </a:solidFill>
              </a:endParaRPr>
            </a:p>
          </p:txBody>
        </p:sp>
        <p:sp>
          <p:nvSpPr>
            <p:cNvPr id="52" name="TextBox 51"/>
            <p:cNvSpPr txBox="1"/>
            <p:nvPr/>
          </p:nvSpPr>
          <p:spPr>
            <a:xfrm>
              <a:off x="5536857" y="5379546"/>
              <a:ext cx="631979" cy="276999"/>
            </a:xfrm>
            <a:prstGeom prst="rect">
              <a:avLst/>
            </a:prstGeom>
            <a:noFill/>
          </p:spPr>
          <p:txBody>
            <a:bodyPr wrap="none" rtlCol="0">
              <a:spAutoFit/>
            </a:bodyPr>
            <a:lstStyle/>
            <a:p>
              <a:pPr algn="ctr"/>
              <a:r>
                <a:rPr lang="en-US" sz="1200" dirty="0" smtClean="0">
                  <a:solidFill>
                    <a:srgbClr val="FFFFFF"/>
                  </a:solidFill>
                </a:rPr>
                <a:t>0.477</a:t>
              </a:r>
              <a:endParaRPr lang="en-US" sz="1200" dirty="0">
                <a:solidFill>
                  <a:srgbClr val="FFFFFF"/>
                </a:solidFill>
              </a:endParaRPr>
            </a:p>
          </p:txBody>
        </p:sp>
        <p:sp>
          <p:nvSpPr>
            <p:cNvPr id="53" name="TextBox 52"/>
            <p:cNvSpPr txBox="1"/>
            <p:nvPr/>
          </p:nvSpPr>
          <p:spPr>
            <a:xfrm>
              <a:off x="6248400" y="5379546"/>
              <a:ext cx="631979" cy="276999"/>
            </a:xfrm>
            <a:prstGeom prst="rect">
              <a:avLst/>
            </a:prstGeom>
            <a:noFill/>
          </p:spPr>
          <p:txBody>
            <a:bodyPr wrap="none" rtlCol="0">
              <a:spAutoFit/>
            </a:bodyPr>
            <a:lstStyle/>
            <a:p>
              <a:pPr algn="ctr"/>
              <a:r>
                <a:rPr lang="en-US" sz="1200" dirty="0" smtClean="0">
                  <a:solidFill>
                    <a:srgbClr val="FFFFFF"/>
                  </a:solidFill>
                </a:rPr>
                <a:t>0.533</a:t>
              </a:r>
              <a:endParaRPr lang="en-US" sz="1200" dirty="0">
                <a:solidFill>
                  <a:srgbClr val="FFFFFF"/>
                </a:solidFill>
              </a:endParaRPr>
            </a:p>
          </p:txBody>
        </p:sp>
        <p:sp>
          <p:nvSpPr>
            <p:cNvPr id="54" name="TextBox 53"/>
            <p:cNvSpPr txBox="1"/>
            <p:nvPr/>
          </p:nvSpPr>
          <p:spPr>
            <a:xfrm>
              <a:off x="2471184" y="5192822"/>
              <a:ext cx="534146" cy="276999"/>
            </a:xfrm>
            <a:prstGeom prst="rect">
              <a:avLst/>
            </a:prstGeom>
            <a:noFill/>
          </p:spPr>
          <p:txBody>
            <a:bodyPr wrap="none" rtlCol="0">
              <a:spAutoFit/>
            </a:bodyPr>
            <a:lstStyle/>
            <a:p>
              <a:pPr algn="ctr"/>
              <a:r>
                <a:rPr lang="en-US" sz="1200" dirty="0" smtClean="0">
                  <a:solidFill>
                    <a:srgbClr val="FFFFFF"/>
                  </a:solidFill>
                </a:rPr>
                <a:t>50.6</a:t>
              </a:r>
              <a:endParaRPr lang="en-US" sz="1200" dirty="0">
                <a:solidFill>
                  <a:srgbClr val="FFFFFF"/>
                </a:solidFill>
              </a:endParaRPr>
            </a:p>
          </p:txBody>
        </p:sp>
        <p:sp>
          <p:nvSpPr>
            <p:cNvPr id="55" name="TextBox 54"/>
            <p:cNvSpPr txBox="1"/>
            <p:nvPr/>
          </p:nvSpPr>
          <p:spPr>
            <a:xfrm>
              <a:off x="2471184" y="4507022"/>
              <a:ext cx="534146" cy="276999"/>
            </a:xfrm>
            <a:prstGeom prst="rect">
              <a:avLst/>
            </a:prstGeom>
            <a:noFill/>
          </p:spPr>
          <p:txBody>
            <a:bodyPr wrap="none" rtlCol="0">
              <a:spAutoFit/>
            </a:bodyPr>
            <a:lstStyle/>
            <a:p>
              <a:pPr algn="ctr"/>
              <a:r>
                <a:rPr lang="en-US" sz="1200" dirty="0" smtClean="0">
                  <a:solidFill>
                    <a:srgbClr val="FFFFFF"/>
                  </a:solidFill>
                </a:rPr>
                <a:t>56.1</a:t>
              </a:r>
              <a:endParaRPr lang="en-US" sz="1200" dirty="0">
                <a:solidFill>
                  <a:srgbClr val="FFFFFF"/>
                </a:solidFill>
              </a:endParaRPr>
            </a:p>
          </p:txBody>
        </p:sp>
        <p:sp>
          <p:nvSpPr>
            <p:cNvPr id="56" name="TextBox 55"/>
            <p:cNvSpPr txBox="1"/>
            <p:nvPr/>
          </p:nvSpPr>
          <p:spPr>
            <a:xfrm>
              <a:off x="2471184" y="3813670"/>
              <a:ext cx="534146" cy="276999"/>
            </a:xfrm>
            <a:prstGeom prst="rect">
              <a:avLst/>
            </a:prstGeom>
            <a:noFill/>
          </p:spPr>
          <p:txBody>
            <a:bodyPr wrap="none" rtlCol="0">
              <a:spAutoFit/>
            </a:bodyPr>
            <a:lstStyle/>
            <a:p>
              <a:pPr algn="ctr"/>
              <a:r>
                <a:rPr lang="en-US" sz="1200" dirty="0" smtClean="0">
                  <a:solidFill>
                    <a:srgbClr val="FFFFFF"/>
                  </a:solidFill>
                </a:rPr>
                <a:t>61.5</a:t>
              </a:r>
              <a:endParaRPr lang="en-US" sz="1200" dirty="0">
                <a:solidFill>
                  <a:srgbClr val="FFFFFF"/>
                </a:solidFill>
              </a:endParaRPr>
            </a:p>
          </p:txBody>
        </p:sp>
        <p:sp>
          <p:nvSpPr>
            <p:cNvPr id="57" name="TextBox 56"/>
            <p:cNvSpPr txBox="1"/>
            <p:nvPr/>
          </p:nvSpPr>
          <p:spPr>
            <a:xfrm>
              <a:off x="2471184" y="3118260"/>
              <a:ext cx="534146" cy="276999"/>
            </a:xfrm>
            <a:prstGeom prst="rect">
              <a:avLst/>
            </a:prstGeom>
            <a:noFill/>
          </p:spPr>
          <p:txBody>
            <a:bodyPr wrap="none" rtlCol="0">
              <a:spAutoFit/>
            </a:bodyPr>
            <a:lstStyle/>
            <a:p>
              <a:pPr algn="ctr"/>
              <a:r>
                <a:rPr lang="en-US" sz="1200" dirty="0" smtClean="0">
                  <a:solidFill>
                    <a:srgbClr val="FFFFFF"/>
                  </a:solidFill>
                </a:rPr>
                <a:t>67.0</a:t>
              </a:r>
              <a:endParaRPr lang="en-US" sz="1200" dirty="0">
                <a:solidFill>
                  <a:srgbClr val="FFFFFF"/>
                </a:solidFill>
              </a:endParaRPr>
            </a:p>
          </p:txBody>
        </p:sp>
        <p:sp>
          <p:nvSpPr>
            <p:cNvPr id="58" name="TextBox 57"/>
            <p:cNvSpPr txBox="1"/>
            <p:nvPr/>
          </p:nvSpPr>
          <p:spPr>
            <a:xfrm>
              <a:off x="2471184" y="2424908"/>
              <a:ext cx="534146" cy="276999"/>
            </a:xfrm>
            <a:prstGeom prst="rect">
              <a:avLst/>
            </a:prstGeom>
            <a:noFill/>
          </p:spPr>
          <p:txBody>
            <a:bodyPr wrap="none" rtlCol="0">
              <a:spAutoFit/>
            </a:bodyPr>
            <a:lstStyle/>
            <a:p>
              <a:pPr algn="ctr"/>
              <a:r>
                <a:rPr lang="en-US" sz="1200" dirty="0" smtClean="0">
                  <a:solidFill>
                    <a:srgbClr val="FFFFFF"/>
                  </a:solidFill>
                </a:rPr>
                <a:t>72.5</a:t>
              </a:r>
              <a:endParaRPr lang="en-US" sz="1200" dirty="0">
                <a:solidFill>
                  <a:srgbClr val="FFFFFF"/>
                </a:solidFill>
              </a:endParaRPr>
            </a:p>
          </p:txBody>
        </p:sp>
        <p:sp>
          <p:nvSpPr>
            <p:cNvPr id="59" name="TextBox 58"/>
            <p:cNvSpPr txBox="1"/>
            <p:nvPr/>
          </p:nvSpPr>
          <p:spPr>
            <a:xfrm>
              <a:off x="2471184" y="1721946"/>
              <a:ext cx="534146" cy="276999"/>
            </a:xfrm>
            <a:prstGeom prst="rect">
              <a:avLst/>
            </a:prstGeom>
            <a:noFill/>
          </p:spPr>
          <p:txBody>
            <a:bodyPr wrap="none" rtlCol="0">
              <a:spAutoFit/>
            </a:bodyPr>
            <a:lstStyle/>
            <a:p>
              <a:pPr algn="ctr"/>
              <a:r>
                <a:rPr lang="en-US" sz="1200" dirty="0" smtClean="0">
                  <a:solidFill>
                    <a:srgbClr val="FFFFFF"/>
                  </a:solidFill>
                </a:rPr>
                <a:t>77.9</a:t>
              </a:r>
              <a:endParaRPr lang="en-US" sz="1200" dirty="0">
                <a:solidFill>
                  <a:srgbClr val="FFFFFF"/>
                </a:solidFill>
              </a:endParaRPr>
            </a:p>
          </p:txBody>
        </p:sp>
      </p:grpSp>
    </p:spTree>
    <p:extLst>
      <p:ext uri="{BB962C8B-B14F-4D97-AF65-F5344CB8AC3E}">
        <p14:creationId xmlns:p14="http://schemas.microsoft.com/office/powerpoint/2010/main" val="3938216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46"/>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1" animBg="1"/>
      <p:bldGraphic spid="46" grpId="1">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4756372" y="4058339"/>
            <a:ext cx="3565602" cy="1634120"/>
          </a:xfrm>
          <a:prstGeom prst="rect">
            <a:avLst/>
          </a:prstGeom>
        </p:spPr>
      </p:pic>
      <p:sp>
        <p:nvSpPr>
          <p:cNvPr id="29" name="Content Placeholder 2"/>
          <p:cNvSpPr txBox="1">
            <a:spLocks/>
          </p:cNvSpPr>
          <p:nvPr/>
        </p:nvSpPr>
        <p:spPr bwMode="auto">
          <a:xfrm>
            <a:off x="4756374"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GK-T</a:t>
            </a:r>
            <a:endParaRPr lang="en-US" sz="1800" dirty="0" smtClean="0"/>
          </a:p>
        </p:txBody>
      </p:sp>
      <p:pic>
        <p:nvPicPr>
          <p:cNvPr id="23" name="Picture 22"/>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793973" y="4058341"/>
            <a:ext cx="3565600" cy="1634118"/>
          </a:xfrm>
          <a:prstGeom prst="rect">
            <a:avLst/>
          </a:prstGeom>
        </p:spPr>
      </p:pic>
      <p:sp>
        <p:nvSpPr>
          <p:cNvPr id="24" name="Content Placeholder 2"/>
          <p:cNvSpPr txBox="1">
            <a:spLocks/>
          </p:cNvSpPr>
          <p:nvPr/>
        </p:nvSpPr>
        <p:spPr bwMode="auto">
          <a:xfrm>
            <a:off x="793973"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GK-D</a:t>
            </a:r>
            <a:endParaRPr lang="en-US" sz="1800" dirty="0" smtClean="0"/>
          </a:p>
        </p:txBody>
      </p: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7" cstate="print">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pic>
        <p:nvPicPr>
          <p:cNvPr id="25" name="Picture 24" descr="Large GK-S.png"/>
          <p:cNvPicPr>
            <a:picLocks noChangeAspect="1"/>
          </p:cNvPicPr>
          <p:nvPr/>
        </p:nvPicPr>
        <p:blipFill>
          <a:blip r:embed="rId9" cstate="print">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tretch>
            <a:fillRect/>
          </a:stretch>
        </p:blipFill>
        <p:spPr>
          <a:xfrm>
            <a:off x="4756373" y="1413883"/>
            <a:ext cx="3565600" cy="1634118"/>
          </a:xfrm>
          <a:prstGeom prst="rect">
            <a:avLst/>
          </a:prstGeom>
        </p:spPr>
      </p:pic>
      <p:sp>
        <p:nvSpPr>
          <p:cNvPr id="26" name="Content Placeholder 2"/>
          <p:cNvSpPr txBox="1">
            <a:spLocks/>
          </p:cNvSpPr>
          <p:nvPr/>
        </p:nvSpPr>
        <p:spPr bwMode="auto">
          <a:xfrm>
            <a:off x="4756374"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GK-S</a:t>
            </a:r>
            <a:endParaRPr lang="en-US" sz="1800" dirty="0" smtClean="0"/>
          </a:p>
        </p:txBody>
      </p:sp>
      <p:sp>
        <p:nvSpPr>
          <p:cNvPr id="15" name="Rectangle 14"/>
          <p:cNvSpPr/>
          <p:nvPr/>
        </p:nvSpPr>
        <p:spPr>
          <a:xfrm>
            <a:off x="1782964" y="1404618"/>
            <a:ext cx="5306842" cy="4701662"/>
          </a:xfrm>
          <a:prstGeom prst="rect">
            <a:avLst/>
          </a:prstGeom>
          <a:solidFill>
            <a:srgbClr val="1C1C1C"/>
          </a:solidFill>
          <a:ln w="19050" cmpd="sng">
            <a:solidFill>
              <a:schemeClr val="tx1">
                <a:lumMod val="65000"/>
                <a:lumOff val="35000"/>
              </a:schemeClr>
            </a:solidFill>
          </a:ln>
          <a:effectLst>
            <a:glow rad="685800">
              <a:schemeClr val="tx1">
                <a:alpha val="7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444500">
                  <a:schemeClr val="tx1">
                    <a:alpha val="95000"/>
                  </a:schemeClr>
                </a:glow>
              </a:effectLst>
            </a:endParaRPr>
          </a:p>
        </p:txBody>
      </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3460" y="1618986"/>
            <a:ext cx="4655055" cy="4290294"/>
          </a:xfrm>
          <a:prstGeom prst="rect">
            <a:avLst/>
          </a:prstGeom>
        </p:spPr>
      </p:pic>
      <p:grpSp>
        <p:nvGrpSpPr>
          <p:cNvPr id="5" name="Group 4"/>
          <p:cNvGrpSpPr/>
          <p:nvPr/>
        </p:nvGrpSpPr>
        <p:grpSpPr>
          <a:xfrm>
            <a:off x="4491496" y="3016904"/>
            <a:ext cx="694413" cy="324939"/>
            <a:chOff x="4491496" y="3016904"/>
            <a:chExt cx="694413" cy="324939"/>
          </a:xfrm>
        </p:grpSpPr>
        <p:sp>
          <p:nvSpPr>
            <p:cNvPr id="17" name="Oval 16"/>
            <p:cNvSpPr/>
            <p:nvPr/>
          </p:nvSpPr>
          <p:spPr>
            <a:xfrm>
              <a:off x="4491496" y="3256815"/>
              <a:ext cx="85028" cy="85028"/>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4" name="TextBox 3"/>
            <p:cNvSpPr txBox="1"/>
            <p:nvPr/>
          </p:nvSpPr>
          <p:spPr>
            <a:xfrm>
              <a:off x="4508658" y="3016904"/>
              <a:ext cx="677251" cy="307777"/>
            </a:xfrm>
            <a:prstGeom prst="rect">
              <a:avLst/>
            </a:prstGeom>
            <a:noFill/>
            <a:effectLst>
              <a:glow rad="101600">
                <a:schemeClr val="tx1">
                  <a:alpha val="75000"/>
                </a:schemeClr>
              </a:glow>
              <a:outerShdw blurRad="50800" dist="38100" dir="2700000" algn="tl" rotWithShape="0">
                <a:prstClr val="black">
                  <a:alpha val="40000"/>
                </a:prstClr>
              </a:outerShdw>
            </a:effectLst>
          </p:spPr>
          <p:txBody>
            <a:bodyPr wrap="none" rtlCol="0">
              <a:spAutoFit/>
            </a:bodyPr>
            <a:lstStyle/>
            <a:p>
              <a:r>
                <a:rPr lang="en-US" sz="1400" b="1" dirty="0" smtClean="0">
                  <a:solidFill>
                    <a:schemeClr val="tx2">
                      <a:lumMod val="60000"/>
                      <a:lumOff val="40000"/>
                    </a:schemeClr>
                  </a:solidFill>
                  <a:effectLst>
                    <a:glow rad="101600">
                      <a:schemeClr val="tx1">
                        <a:alpha val="75000"/>
                      </a:schemeClr>
                    </a:glow>
                  </a:effectLst>
                </a:rPr>
                <a:t>GK-T</a:t>
              </a:r>
              <a:endParaRPr lang="en-US" sz="1400" b="1" dirty="0">
                <a:solidFill>
                  <a:schemeClr val="tx2">
                    <a:lumMod val="60000"/>
                    <a:lumOff val="40000"/>
                  </a:schemeClr>
                </a:solidFill>
                <a:effectLst>
                  <a:glow rad="101600">
                    <a:schemeClr val="tx1">
                      <a:alpha val="75000"/>
                    </a:schemeClr>
                  </a:glow>
                </a:effectLst>
              </a:endParaRPr>
            </a:p>
          </p:txBody>
        </p:sp>
      </p:grpSp>
    </p:spTree>
    <p:extLst>
      <p:ext uri="{BB962C8B-B14F-4D97-AF65-F5344CB8AC3E}">
        <p14:creationId xmlns:p14="http://schemas.microsoft.com/office/powerpoint/2010/main" val="16174057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4756372" y="4058339"/>
            <a:ext cx="3565602" cy="1634120"/>
          </a:xfrm>
          <a:prstGeom prst="rect">
            <a:avLst/>
          </a:prstGeom>
        </p:spPr>
      </p:pic>
      <p:sp>
        <p:nvSpPr>
          <p:cNvPr id="29" name="Content Placeholder 2"/>
          <p:cNvSpPr txBox="1">
            <a:spLocks/>
          </p:cNvSpPr>
          <p:nvPr/>
        </p:nvSpPr>
        <p:spPr bwMode="auto">
          <a:xfrm>
            <a:off x="4756374"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GK-T</a:t>
            </a:r>
            <a:endParaRPr lang="en-US" sz="1800" dirty="0" smtClean="0"/>
          </a:p>
        </p:txBody>
      </p:sp>
      <p:pic>
        <p:nvPicPr>
          <p:cNvPr id="23" name="Picture 22"/>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793973" y="4058341"/>
            <a:ext cx="3565600" cy="1634118"/>
          </a:xfrm>
          <a:prstGeom prst="rect">
            <a:avLst/>
          </a:prstGeom>
        </p:spPr>
      </p:pic>
      <p:sp>
        <p:nvSpPr>
          <p:cNvPr id="24" name="Content Placeholder 2"/>
          <p:cNvSpPr txBox="1">
            <a:spLocks/>
          </p:cNvSpPr>
          <p:nvPr/>
        </p:nvSpPr>
        <p:spPr bwMode="auto">
          <a:xfrm>
            <a:off x="793973"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GK-D</a:t>
            </a:r>
            <a:endParaRPr lang="en-US" sz="1800" dirty="0" smtClean="0"/>
          </a:p>
        </p:txBody>
      </p: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7" cstate="print">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pic>
        <p:nvPicPr>
          <p:cNvPr id="25" name="Picture 24" descr="Large GK-S.png"/>
          <p:cNvPicPr>
            <a:picLocks noChangeAspect="1"/>
          </p:cNvPicPr>
          <p:nvPr/>
        </p:nvPicPr>
        <p:blipFill>
          <a:blip r:embed="rId9" cstate="print">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tretch>
            <a:fillRect/>
          </a:stretch>
        </p:blipFill>
        <p:spPr>
          <a:xfrm>
            <a:off x="4756373" y="1413883"/>
            <a:ext cx="3565600" cy="1634118"/>
          </a:xfrm>
          <a:prstGeom prst="rect">
            <a:avLst/>
          </a:prstGeom>
        </p:spPr>
      </p:pic>
      <p:sp>
        <p:nvSpPr>
          <p:cNvPr id="26" name="Content Placeholder 2"/>
          <p:cNvSpPr txBox="1">
            <a:spLocks/>
          </p:cNvSpPr>
          <p:nvPr/>
        </p:nvSpPr>
        <p:spPr bwMode="auto">
          <a:xfrm>
            <a:off x="4756374"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GK-S</a:t>
            </a:r>
            <a:endParaRPr lang="en-US" sz="1800" dirty="0" smtClean="0"/>
          </a:p>
        </p:txBody>
      </p:sp>
      <p:sp>
        <p:nvSpPr>
          <p:cNvPr id="2" name="Rectangle 1"/>
          <p:cNvSpPr/>
          <p:nvPr/>
        </p:nvSpPr>
        <p:spPr>
          <a:xfrm>
            <a:off x="627063" y="1219574"/>
            <a:ext cx="7831137" cy="5223140"/>
          </a:xfrm>
          <a:prstGeom prst="rect">
            <a:avLst/>
          </a:prstGeom>
          <a:solidFill>
            <a:srgbClr val="1C1C1C">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a:spLocks noGrp="1"/>
          </p:cNvSpPr>
          <p:nvPr>
            <p:ph sz="half" idx="1"/>
          </p:nvPr>
        </p:nvSpPr>
        <p:spPr>
          <a:xfrm>
            <a:off x="685800" y="3073777"/>
            <a:ext cx="7772400" cy="960266"/>
          </a:xfrm>
          <a:effectLst>
            <a:glow>
              <a:srgbClr val="1C1C1C">
                <a:alpha val="0"/>
              </a:srgbClr>
            </a:glow>
          </a:effectLst>
        </p:spPr>
        <p:txBody>
          <a:bodyPr anchor="t"/>
          <a:lstStyle/>
          <a:p>
            <a:pPr marL="0" indent="0" algn="ctr" eaLnBrk="1" hangingPunct="1">
              <a:lnSpc>
                <a:spcPct val="120000"/>
              </a:lnSpc>
              <a:spcAft>
                <a:spcPts val="600"/>
              </a:spcAft>
              <a:buNone/>
            </a:pPr>
            <a:r>
              <a:rPr lang="en-US" sz="2200" i="1" dirty="0" smtClean="0">
                <a:effectLst>
                  <a:glow rad="749300">
                    <a:schemeClr val="tx1">
                      <a:lumMod val="95000"/>
                      <a:lumOff val="5000"/>
                      <a:alpha val="88000"/>
                    </a:schemeClr>
                  </a:glow>
                </a:effectLst>
              </a:rPr>
              <a:t>How will keeping </a:t>
            </a:r>
            <a:r>
              <a:rPr lang="en-US" sz="2200" i="1" dirty="0">
                <a:effectLst>
                  <a:glow rad="749300">
                    <a:schemeClr val="tx1">
                      <a:lumMod val="95000"/>
                      <a:lumOff val="5000"/>
                      <a:alpha val="88000"/>
                    </a:schemeClr>
                  </a:glow>
                </a:effectLst>
              </a:rPr>
              <a:t>the </a:t>
            </a:r>
            <a:r>
              <a:rPr lang="en-US" sz="2200" i="1" dirty="0" smtClean="0">
                <a:effectLst>
                  <a:glow rad="749300">
                    <a:schemeClr val="tx1">
                      <a:lumMod val="95000"/>
                      <a:lumOff val="5000"/>
                      <a:alpha val="88000"/>
                    </a:schemeClr>
                  </a:glow>
                </a:effectLst>
              </a:rPr>
              <a:t>layout</a:t>
            </a:r>
            <a:br>
              <a:rPr lang="en-US" sz="2200" i="1" dirty="0" smtClean="0">
                <a:effectLst>
                  <a:glow rad="749300">
                    <a:schemeClr val="tx1">
                      <a:lumMod val="95000"/>
                      <a:lumOff val="5000"/>
                      <a:alpha val="88000"/>
                    </a:schemeClr>
                  </a:glow>
                </a:effectLst>
              </a:rPr>
            </a:br>
            <a:r>
              <a:rPr lang="en-US" sz="2200" i="1" dirty="0" smtClean="0">
                <a:effectLst>
                  <a:glow rad="749300">
                    <a:schemeClr val="tx1">
                      <a:lumMod val="95000"/>
                      <a:lumOff val="5000"/>
                      <a:alpha val="88000"/>
                    </a:schemeClr>
                  </a:glow>
                </a:effectLst>
              </a:rPr>
              <a:t>similar </a:t>
            </a:r>
            <a:r>
              <a:rPr lang="en-US" sz="2200" i="1" dirty="0">
                <a:effectLst>
                  <a:glow rad="749300">
                    <a:schemeClr val="tx1">
                      <a:lumMod val="95000"/>
                      <a:lumOff val="5000"/>
                      <a:alpha val="88000"/>
                    </a:schemeClr>
                  </a:glow>
                </a:effectLst>
              </a:rPr>
              <a:t>to </a:t>
            </a:r>
            <a:r>
              <a:rPr lang="en-US" sz="2200" i="1" dirty="0" smtClean="0">
                <a:effectLst>
                  <a:glow rad="749300">
                    <a:schemeClr val="tx1">
                      <a:lumMod val="95000"/>
                      <a:lumOff val="5000"/>
                      <a:alpha val="88000"/>
                    </a:schemeClr>
                  </a:glow>
                </a:effectLst>
              </a:rPr>
              <a:t>Qwerty affect our results?</a:t>
            </a:r>
            <a:endParaRPr lang="en-US" sz="2200" i="1" dirty="0">
              <a:effectLst>
                <a:glow rad="749300">
                  <a:schemeClr val="tx1">
                    <a:lumMod val="95000"/>
                    <a:lumOff val="5000"/>
                    <a:alpha val="88000"/>
                  </a:schemeClr>
                </a:glow>
              </a:effectLst>
            </a:endParaRPr>
          </a:p>
        </p:txBody>
      </p:sp>
    </p:spTree>
    <p:extLst>
      <p:ext uri="{BB962C8B-B14F-4D97-AF65-F5344CB8AC3E}">
        <p14:creationId xmlns:p14="http://schemas.microsoft.com/office/powerpoint/2010/main" val="777783921"/>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4756372" y="4058339"/>
            <a:ext cx="3565602" cy="1634120"/>
          </a:xfrm>
          <a:prstGeom prst="rect">
            <a:avLst/>
          </a:prstGeom>
        </p:spPr>
      </p:pic>
      <p:sp>
        <p:nvSpPr>
          <p:cNvPr id="29" name="Content Placeholder 2"/>
          <p:cNvSpPr txBox="1">
            <a:spLocks/>
          </p:cNvSpPr>
          <p:nvPr/>
        </p:nvSpPr>
        <p:spPr bwMode="auto">
          <a:xfrm>
            <a:off x="4756374"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GK-T</a:t>
            </a:r>
            <a:endParaRPr lang="en-US" sz="1800" dirty="0" smtClean="0"/>
          </a:p>
        </p:txBody>
      </p:sp>
      <p:pic>
        <p:nvPicPr>
          <p:cNvPr id="23" name="Picture 22"/>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793973" y="4058341"/>
            <a:ext cx="3565600" cy="1634118"/>
          </a:xfrm>
          <a:prstGeom prst="rect">
            <a:avLst/>
          </a:prstGeom>
        </p:spPr>
      </p:pic>
      <p:sp>
        <p:nvSpPr>
          <p:cNvPr id="24" name="Content Placeholder 2"/>
          <p:cNvSpPr txBox="1">
            <a:spLocks/>
          </p:cNvSpPr>
          <p:nvPr/>
        </p:nvSpPr>
        <p:spPr bwMode="auto">
          <a:xfrm>
            <a:off x="793973"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GK-D</a:t>
            </a:r>
            <a:endParaRPr lang="en-US" sz="1800" dirty="0" smtClean="0"/>
          </a:p>
        </p:txBody>
      </p: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7" cstate="print">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pic>
        <p:nvPicPr>
          <p:cNvPr id="25" name="Picture 24" descr="Large GK-S.png"/>
          <p:cNvPicPr>
            <a:picLocks noChangeAspect="1"/>
          </p:cNvPicPr>
          <p:nvPr/>
        </p:nvPicPr>
        <p:blipFill>
          <a:blip r:embed="rId9" cstate="print">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tretch>
            <a:fillRect/>
          </a:stretch>
        </p:blipFill>
        <p:spPr>
          <a:xfrm>
            <a:off x="4756373" y="1413883"/>
            <a:ext cx="3565600" cy="1634118"/>
          </a:xfrm>
          <a:prstGeom prst="rect">
            <a:avLst/>
          </a:prstGeom>
        </p:spPr>
      </p:pic>
      <p:sp>
        <p:nvSpPr>
          <p:cNvPr id="26" name="Content Placeholder 2"/>
          <p:cNvSpPr txBox="1">
            <a:spLocks/>
          </p:cNvSpPr>
          <p:nvPr/>
        </p:nvSpPr>
        <p:spPr bwMode="auto">
          <a:xfrm>
            <a:off x="4756374"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GK-S</a:t>
            </a:r>
            <a:endParaRPr lang="en-US" sz="1800" dirty="0" smtClean="0"/>
          </a:p>
        </p:txBody>
      </p:sp>
      <p:sp>
        <p:nvSpPr>
          <p:cNvPr id="18" name="Rectangle 17"/>
          <p:cNvSpPr/>
          <p:nvPr/>
        </p:nvSpPr>
        <p:spPr>
          <a:xfrm>
            <a:off x="1934348" y="1669321"/>
            <a:ext cx="5275304" cy="4470602"/>
          </a:xfrm>
          <a:prstGeom prst="rect">
            <a:avLst/>
          </a:prstGeom>
          <a:solidFill>
            <a:srgbClr val="1C1C1C"/>
          </a:solidFill>
          <a:ln w="19050" cmpd="sng">
            <a:solidFill>
              <a:schemeClr val="tx1">
                <a:lumMod val="65000"/>
                <a:lumOff val="35000"/>
              </a:schemeClr>
            </a:solidFill>
          </a:ln>
          <a:effectLst>
            <a:glow rad="685800">
              <a:schemeClr val="tx1">
                <a:alpha val="7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444500">
                  <a:schemeClr val="tx1">
                    <a:alpha val="95000"/>
                  </a:schemeClr>
                </a:glow>
              </a:effectLst>
            </a:endParaRPr>
          </a:p>
        </p:txBody>
      </p:sp>
      <p:graphicFrame>
        <p:nvGraphicFramePr>
          <p:cNvPr id="19" name="Chart 18"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2209955875"/>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0" name="Group 19"/>
          <p:cNvGrpSpPr/>
          <p:nvPr/>
        </p:nvGrpSpPr>
        <p:grpSpPr>
          <a:xfrm>
            <a:off x="2471184" y="1721946"/>
            <a:ext cx="4409195" cy="3934599"/>
            <a:chOff x="2471184" y="1721946"/>
            <a:chExt cx="4409195" cy="3934599"/>
          </a:xfrm>
        </p:grpSpPr>
        <p:sp>
          <p:nvSpPr>
            <p:cNvPr id="21" name="TextBox 20"/>
            <p:cNvSpPr txBox="1"/>
            <p:nvPr/>
          </p:nvSpPr>
          <p:spPr>
            <a:xfrm>
              <a:off x="2692681" y="5373409"/>
              <a:ext cx="631979" cy="276999"/>
            </a:xfrm>
            <a:prstGeom prst="rect">
              <a:avLst/>
            </a:prstGeom>
            <a:noFill/>
          </p:spPr>
          <p:txBody>
            <a:bodyPr wrap="none" rtlCol="0">
              <a:spAutoFit/>
            </a:bodyPr>
            <a:lstStyle/>
            <a:p>
              <a:pPr algn="ctr"/>
              <a:r>
                <a:rPr lang="en-US" sz="1200" dirty="0" smtClean="0">
                  <a:solidFill>
                    <a:srgbClr val="FFFFFF"/>
                  </a:solidFill>
                </a:rPr>
                <a:t>0.256</a:t>
              </a:r>
              <a:endParaRPr lang="en-US" sz="1200" dirty="0">
                <a:solidFill>
                  <a:srgbClr val="FFFFFF"/>
                </a:solidFill>
              </a:endParaRPr>
            </a:p>
          </p:txBody>
        </p:sp>
        <p:sp>
          <p:nvSpPr>
            <p:cNvPr id="22" name="TextBox 21"/>
            <p:cNvSpPr txBox="1"/>
            <p:nvPr/>
          </p:nvSpPr>
          <p:spPr>
            <a:xfrm>
              <a:off x="3403257" y="5379546"/>
              <a:ext cx="631979" cy="276999"/>
            </a:xfrm>
            <a:prstGeom prst="rect">
              <a:avLst/>
            </a:prstGeom>
            <a:noFill/>
          </p:spPr>
          <p:txBody>
            <a:bodyPr wrap="none" rtlCol="0">
              <a:spAutoFit/>
            </a:bodyPr>
            <a:lstStyle/>
            <a:p>
              <a:pPr algn="ctr"/>
              <a:r>
                <a:rPr lang="en-US" sz="1200" dirty="0" smtClean="0">
                  <a:solidFill>
                    <a:srgbClr val="FFFFFF"/>
                  </a:solidFill>
                </a:rPr>
                <a:t>0.311</a:t>
              </a:r>
              <a:endParaRPr lang="en-US" sz="1200" dirty="0">
                <a:solidFill>
                  <a:srgbClr val="FFFFFF"/>
                </a:solidFill>
              </a:endParaRPr>
            </a:p>
          </p:txBody>
        </p:sp>
        <p:sp>
          <p:nvSpPr>
            <p:cNvPr id="30" name="TextBox 29"/>
            <p:cNvSpPr txBox="1"/>
            <p:nvPr/>
          </p:nvSpPr>
          <p:spPr>
            <a:xfrm>
              <a:off x="4114800" y="5379546"/>
              <a:ext cx="631979" cy="276999"/>
            </a:xfrm>
            <a:prstGeom prst="rect">
              <a:avLst/>
            </a:prstGeom>
            <a:noFill/>
          </p:spPr>
          <p:txBody>
            <a:bodyPr wrap="none" rtlCol="0">
              <a:spAutoFit/>
            </a:bodyPr>
            <a:lstStyle/>
            <a:p>
              <a:pPr algn="ctr"/>
              <a:r>
                <a:rPr lang="en-US" sz="1200" dirty="0" smtClean="0">
                  <a:solidFill>
                    <a:srgbClr val="FFFFFF"/>
                  </a:solidFill>
                </a:rPr>
                <a:t>0.367</a:t>
              </a:r>
              <a:endParaRPr lang="en-US" sz="1200" dirty="0">
                <a:solidFill>
                  <a:srgbClr val="FFFFFF"/>
                </a:solidFill>
              </a:endParaRPr>
            </a:p>
          </p:txBody>
        </p:sp>
        <p:sp>
          <p:nvSpPr>
            <p:cNvPr id="31" name="TextBox 30"/>
            <p:cNvSpPr txBox="1"/>
            <p:nvPr/>
          </p:nvSpPr>
          <p:spPr>
            <a:xfrm>
              <a:off x="4826344" y="5379546"/>
              <a:ext cx="631979" cy="276999"/>
            </a:xfrm>
            <a:prstGeom prst="rect">
              <a:avLst/>
            </a:prstGeom>
            <a:noFill/>
          </p:spPr>
          <p:txBody>
            <a:bodyPr wrap="none" rtlCol="0">
              <a:spAutoFit/>
            </a:bodyPr>
            <a:lstStyle/>
            <a:p>
              <a:pPr algn="ctr"/>
              <a:r>
                <a:rPr lang="en-US" sz="1200" dirty="0" smtClean="0">
                  <a:solidFill>
                    <a:srgbClr val="FFFFFF"/>
                  </a:solidFill>
                </a:rPr>
                <a:t>0.422</a:t>
              </a:r>
              <a:endParaRPr lang="en-US" sz="1200" dirty="0">
                <a:solidFill>
                  <a:srgbClr val="FFFFFF"/>
                </a:solidFill>
              </a:endParaRPr>
            </a:p>
          </p:txBody>
        </p:sp>
        <p:sp>
          <p:nvSpPr>
            <p:cNvPr id="32" name="TextBox 31"/>
            <p:cNvSpPr txBox="1"/>
            <p:nvPr/>
          </p:nvSpPr>
          <p:spPr>
            <a:xfrm>
              <a:off x="5536857" y="5379546"/>
              <a:ext cx="631979" cy="276999"/>
            </a:xfrm>
            <a:prstGeom prst="rect">
              <a:avLst/>
            </a:prstGeom>
            <a:noFill/>
          </p:spPr>
          <p:txBody>
            <a:bodyPr wrap="none" rtlCol="0">
              <a:spAutoFit/>
            </a:bodyPr>
            <a:lstStyle/>
            <a:p>
              <a:pPr algn="ctr"/>
              <a:r>
                <a:rPr lang="en-US" sz="1200" dirty="0" smtClean="0">
                  <a:solidFill>
                    <a:srgbClr val="FFFFFF"/>
                  </a:solidFill>
                </a:rPr>
                <a:t>0.477</a:t>
              </a:r>
              <a:endParaRPr lang="en-US" sz="1200" dirty="0">
                <a:solidFill>
                  <a:srgbClr val="FFFFFF"/>
                </a:solidFill>
              </a:endParaRPr>
            </a:p>
          </p:txBody>
        </p:sp>
        <p:sp>
          <p:nvSpPr>
            <p:cNvPr id="33" name="TextBox 32"/>
            <p:cNvSpPr txBox="1"/>
            <p:nvPr/>
          </p:nvSpPr>
          <p:spPr>
            <a:xfrm>
              <a:off x="6248400" y="5379546"/>
              <a:ext cx="631979" cy="276999"/>
            </a:xfrm>
            <a:prstGeom prst="rect">
              <a:avLst/>
            </a:prstGeom>
            <a:noFill/>
          </p:spPr>
          <p:txBody>
            <a:bodyPr wrap="none" rtlCol="0">
              <a:spAutoFit/>
            </a:bodyPr>
            <a:lstStyle/>
            <a:p>
              <a:pPr algn="ctr"/>
              <a:r>
                <a:rPr lang="en-US" sz="1200" dirty="0" smtClean="0">
                  <a:solidFill>
                    <a:srgbClr val="FFFFFF"/>
                  </a:solidFill>
                </a:rPr>
                <a:t>0.533</a:t>
              </a:r>
              <a:endParaRPr lang="en-US" sz="1200" dirty="0">
                <a:solidFill>
                  <a:srgbClr val="FFFFFF"/>
                </a:solidFill>
              </a:endParaRPr>
            </a:p>
          </p:txBody>
        </p:sp>
        <p:sp>
          <p:nvSpPr>
            <p:cNvPr id="34" name="TextBox 33"/>
            <p:cNvSpPr txBox="1"/>
            <p:nvPr/>
          </p:nvSpPr>
          <p:spPr>
            <a:xfrm>
              <a:off x="2471184" y="5192822"/>
              <a:ext cx="534146" cy="276999"/>
            </a:xfrm>
            <a:prstGeom prst="rect">
              <a:avLst/>
            </a:prstGeom>
            <a:noFill/>
          </p:spPr>
          <p:txBody>
            <a:bodyPr wrap="none" rtlCol="0">
              <a:spAutoFit/>
            </a:bodyPr>
            <a:lstStyle/>
            <a:p>
              <a:pPr algn="ctr"/>
              <a:r>
                <a:rPr lang="en-US" sz="1200" dirty="0" smtClean="0">
                  <a:solidFill>
                    <a:srgbClr val="FFFFFF"/>
                  </a:solidFill>
                </a:rPr>
                <a:t>50.6</a:t>
              </a:r>
              <a:endParaRPr lang="en-US" sz="1200" dirty="0">
                <a:solidFill>
                  <a:srgbClr val="FFFFFF"/>
                </a:solidFill>
              </a:endParaRPr>
            </a:p>
          </p:txBody>
        </p:sp>
        <p:sp>
          <p:nvSpPr>
            <p:cNvPr id="35" name="TextBox 34"/>
            <p:cNvSpPr txBox="1"/>
            <p:nvPr/>
          </p:nvSpPr>
          <p:spPr>
            <a:xfrm>
              <a:off x="2471184" y="4507022"/>
              <a:ext cx="534146" cy="276999"/>
            </a:xfrm>
            <a:prstGeom prst="rect">
              <a:avLst/>
            </a:prstGeom>
            <a:noFill/>
          </p:spPr>
          <p:txBody>
            <a:bodyPr wrap="none" rtlCol="0">
              <a:spAutoFit/>
            </a:bodyPr>
            <a:lstStyle/>
            <a:p>
              <a:pPr algn="ctr"/>
              <a:r>
                <a:rPr lang="en-US" sz="1200" dirty="0" smtClean="0">
                  <a:solidFill>
                    <a:srgbClr val="FFFFFF"/>
                  </a:solidFill>
                </a:rPr>
                <a:t>56.1</a:t>
              </a:r>
              <a:endParaRPr lang="en-US" sz="1200" dirty="0">
                <a:solidFill>
                  <a:srgbClr val="FFFFFF"/>
                </a:solidFill>
              </a:endParaRPr>
            </a:p>
          </p:txBody>
        </p:sp>
        <p:sp>
          <p:nvSpPr>
            <p:cNvPr id="36" name="TextBox 35"/>
            <p:cNvSpPr txBox="1"/>
            <p:nvPr/>
          </p:nvSpPr>
          <p:spPr>
            <a:xfrm>
              <a:off x="2471184" y="3813670"/>
              <a:ext cx="534146" cy="276999"/>
            </a:xfrm>
            <a:prstGeom prst="rect">
              <a:avLst/>
            </a:prstGeom>
            <a:noFill/>
          </p:spPr>
          <p:txBody>
            <a:bodyPr wrap="none" rtlCol="0">
              <a:spAutoFit/>
            </a:bodyPr>
            <a:lstStyle/>
            <a:p>
              <a:pPr algn="ctr"/>
              <a:r>
                <a:rPr lang="en-US" sz="1200" dirty="0" smtClean="0">
                  <a:solidFill>
                    <a:srgbClr val="FFFFFF"/>
                  </a:solidFill>
                </a:rPr>
                <a:t>61.5</a:t>
              </a:r>
              <a:endParaRPr lang="en-US" sz="1200" dirty="0">
                <a:solidFill>
                  <a:srgbClr val="FFFFFF"/>
                </a:solidFill>
              </a:endParaRPr>
            </a:p>
          </p:txBody>
        </p:sp>
        <p:sp>
          <p:nvSpPr>
            <p:cNvPr id="37" name="TextBox 36"/>
            <p:cNvSpPr txBox="1"/>
            <p:nvPr/>
          </p:nvSpPr>
          <p:spPr>
            <a:xfrm>
              <a:off x="2471184" y="3118260"/>
              <a:ext cx="534146" cy="276999"/>
            </a:xfrm>
            <a:prstGeom prst="rect">
              <a:avLst/>
            </a:prstGeom>
            <a:noFill/>
          </p:spPr>
          <p:txBody>
            <a:bodyPr wrap="none" rtlCol="0">
              <a:spAutoFit/>
            </a:bodyPr>
            <a:lstStyle/>
            <a:p>
              <a:pPr algn="ctr"/>
              <a:r>
                <a:rPr lang="en-US" sz="1200" dirty="0" smtClean="0">
                  <a:solidFill>
                    <a:srgbClr val="FFFFFF"/>
                  </a:solidFill>
                </a:rPr>
                <a:t>67.0</a:t>
              </a:r>
              <a:endParaRPr lang="en-US" sz="1200" dirty="0">
                <a:solidFill>
                  <a:srgbClr val="FFFFFF"/>
                </a:solidFill>
              </a:endParaRPr>
            </a:p>
          </p:txBody>
        </p:sp>
        <p:sp>
          <p:nvSpPr>
            <p:cNvPr id="38" name="TextBox 37"/>
            <p:cNvSpPr txBox="1"/>
            <p:nvPr/>
          </p:nvSpPr>
          <p:spPr>
            <a:xfrm>
              <a:off x="2471184" y="2424908"/>
              <a:ext cx="534146" cy="276999"/>
            </a:xfrm>
            <a:prstGeom prst="rect">
              <a:avLst/>
            </a:prstGeom>
            <a:noFill/>
          </p:spPr>
          <p:txBody>
            <a:bodyPr wrap="none" rtlCol="0">
              <a:spAutoFit/>
            </a:bodyPr>
            <a:lstStyle/>
            <a:p>
              <a:pPr algn="ctr"/>
              <a:r>
                <a:rPr lang="en-US" sz="1200" dirty="0" smtClean="0">
                  <a:solidFill>
                    <a:srgbClr val="FFFFFF"/>
                  </a:solidFill>
                </a:rPr>
                <a:t>72.5</a:t>
              </a:r>
              <a:endParaRPr lang="en-US" sz="1200" dirty="0">
                <a:solidFill>
                  <a:srgbClr val="FFFFFF"/>
                </a:solidFill>
              </a:endParaRPr>
            </a:p>
          </p:txBody>
        </p:sp>
        <p:sp>
          <p:nvSpPr>
            <p:cNvPr id="39" name="TextBox 38"/>
            <p:cNvSpPr txBox="1"/>
            <p:nvPr/>
          </p:nvSpPr>
          <p:spPr>
            <a:xfrm>
              <a:off x="2471184" y="1721946"/>
              <a:ext cx="534146" cy="276999"/>
            </a:xfrm>
            <a:prstGeom prst="rect">
              <a:avLst/>
            </a:prstGeom>
            <a:noFill/>
          </p:spPr>
          <p:txBody>
            <a:bodyPr wrap="none" rtlCol="0">
              <a:spAutoFit/>
            </a:bodyPr>
            <a:lstStyle/>
            <a:p>
              <a:pPr algn="ctr"/>
              <a:r>
                <a:rPr lang="en-US" sz="1200" dirty="0" smtClean="0">
                  <a:solidFill>
                    <a:srgbClr val="FFFFFF"/>
                  </a:solidFill>
                </a:rPr>
                <a:t>77.9</a:t>
              </a:r>
              <a:endParaRPr lang="en-US" sz="1200" dirty="0">
                <a:solidFill>
                  <a:srgbClr val="FFFFFF"/>
                </a:solidFill>
              </a:endParaRPr>
            </a:p>
          </p:txBody>
        </p:sp>
      </p:grpSp>
    </p:spTree>
    <p:extLst>
      <p:ext uri="{BB962C8B-B14F-4D97-AF65-F5344CB8AC3E}">
        <p14:creationId xmlns:p14="http://schemas.microsoft.com/office/powerpoint/2010/main" val="262702765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rge_qwerty_white_w.png"/>
          <p:cNvPicPr>
            <a:picLocks noChangeAspect="1"/>
          </p:cNvPicPr>
          <p:nvPr/>
        </p:nvPicPr>
        <p:blipFill>
          <a:blip r:embed="rId4">
            <a:alphaModFix amt="16000"/>
            <a:extLst>
              <a:ext uri="{28A0092B-C50C-407E-A947-70E740481C1C}">
                <a14:useLocalDpi xmlns:a14="http://schemas.microsoft.com/office/drawing/2010/main" val="0"/>
              </a:ext>
            </a:extLst>
          </a:blip>
          <a:stretch>
            <a:fillRect/>
          </a:stretch>
        </p:blipFill>
        <p:spPr>
          <a:xfrm>
            <a:off x="1053598" y="1816750"/>
            <a:ext cx="7036803" cy="3224973"/>
          </a:xfrm>
          <a:prstGeom prst="rect">
            <a:avLst/>
          </a:prstGeom>
        </p:spPr>
      </p:pic>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Proportional Shape Matching</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descr="Proportional-Shape-Matching-dotted-lin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598" y="1816750"/>
            <a:ext cx="7036804" cy="3224973"/>
          </a:xfrm>
          <a:prstGeom prst="rect">
            <a:avLst/>
          </a:prstGeom>
        </p:spPr>
      </p:pic>
      <p:pic>
        <p:nvPicPr>
          <p:cNvPr id="8" name="Picture 7" descr="Proportional-Shape-Matching-join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598" y="1816750"/>
            <a:ext cx="7036803" cy="3224973"/>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2154485875"/>
              </p:ext>
            </p:extLst>
          </p:nvPr>
        </p:nvGraphicFramePr>
        <p:xfrm>
          <a:off x="1828800" y="5371141"/>
          <a:ext cx="5486400" cy="927100"/>
        </p:xfrm>
        <a:graphic>
          <a:graphicData uri="http://schemas.openxmlformats.org/presentationml/2006/ole">
            <mc:AlternateContent xmlns:mc="http://schemas.openxmlformats.org/markup-compatibility/2006">
              <mc:Choice xmlns:v="urn:schemas-microsoft-com:vml" Requires="v">
                <p:oleObj spid="_x0000_s52339" name="Document" r:id="rId8" imgW="5486400" imgH="927100" progId="Word.Document.12">
                  <p:embed/>
                </p:oleObj>
              </mc:Choice>
              <mc:Fallback>
                <p:oleObj name="Document" r:id="rId8" imgW="5486400" imgH="927100" progId="Word.Document.12">
                  <p:embed/>
                  <p:pic>
                    <p:nvPicPr>
                      <p:cNvPr id="0" name=""/>
                      <p:cNvPicPr/>
                      <p:nvPr/>
                    </p:nvPicPr>
                    <p:blipFill>
                      <a:blip r:embed="rId9"/>
                      <a:stretch>
                        <a:fillRect/>
                      </a:stretch>
                    </p:blipFill>
                    <p:spPr>
                      <a:xfrm>
                        <a:off x="1828800" y="5371141"/>
                        <a:ext cx="5486400" cy="927100"/>
                      </a:xfrm>
                      <a:prstGeom prst="rect">
                        <a:avLst/>
                      </a:prstGeom>
                    </p:spPr>
                  </p:pic>
                </p:oleObj>
              </mc:Fallback>
            </mc:AlternateContent>
          </a:graphicData>
        </a:graphic>
      </p:graphicFrame>
    </p:spTree>
    <p:extLst>
      <p:ext uri="{BB962C8B-B14F-4D97-AF65-F5344CB8AC3E}">
        <p14:creationId xmlns:p14="http://schemas.microsoft.com/office/powerpoint/2010/main" val="99481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4756372" y="4058339"/>
            <a:ext cx="3565602" cy="1634120"/>
          </a:xfrm>
          <a:prstGeom prst="rect">
            <a:avLst/>
          </a:prstGeom>
        </p:spPr>
      </p:pic>
      <p:sp>
        <p:nvSpPr>
          <p:cNvPr id="29" name="Content Placeholder 2"/>
          <p:cNvSpPr txBox="1">
            <a:spLocks/>
          </p:cNvSpPr>
          <p:nvPr/>
        </p:nvSpPr>
        <p:spPr bwMode="auto">
          <a:xfrm>
            <a:off x="4756374"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GK-T</a:t>
            </a:r>
            <a:endParaRPr lang="en-US" sz="1800" dirty="0" smtClean="0"/>
          </a:p>
        </p:txBody>
      </p:sp>
      <p:pic>
        <p:nvPicPr>
          <p:cNvPr id="23" name="Picture 22"/>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793973" y="4058341"/>
            <a:ext cx="3565600" cy="1634118"/>
          </a:xfrm>
          <a:prstGeom prst="rect">
            <a:avLst/>
          </a:prstGeom>
        </p:spPr>
      </p:pic>
      <p:sp>
        <p:nvSpPr>
          <p:cNvPr id="24" name="Content Placeholder 2"/>
          <p:cNvSpPr txBox="1">
            <a:spLocks/>
          </p:cNvSpPr>
          <p:nvPr/>
        </p:nvSpPr>
        <p:spPr bwMode="auto">
          <a:xfrm>
            <a:off x="793973" y="5816943"/>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GK-D</a:t>
            </a:r>
            <a:endParaRPr lang="en-US" sz="1800" dirty="0" smtClean="0"/>
          </a:p>
        </p:txBody>
      </p:sp>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Optimized Layouts</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p:cNvPicPr>
            <a:picLocks noChangeAspect="1"/>
          </p:cNvPicPr>
          <p:nvPr/>
        </p:nvPicPr>
        <p:blipFill>
          <a:blip r:embed="rId7" cstate="print">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793973" y="1413883"/>
            <a:ext cx="3565600" cy="1634118"/>
          </a:xfrm>
          <a:prstGeom prst="rect">
            <a:avLst/>
          </a:prstGeom>
        </p:spPr>
      </p:pic>
      <p:sp>
        <p:nvSpPr>
          <p:cNvPr id="28" name="Content Placeholder 2"/>
          <p:cNvSpPr txBox="1">
            <a:spLocks/>
          </p:cNvSpPr>
          <p:nvPr/>
        </p:nvSpPr>
        <p:spPr bwMode="auto">
          <a:xfrm>
            <a:off x="793973"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GK-C</a:t>
            </a:r>
            <a:endParaRPr lang="en-US" sz="1800" dirty="0" smtClean="0"/>
          </a:p>
        </p:txBody>
      </p:sp>
      <p:pic>
        <p:nvPicPr>
          <p:cNvPr id="25" name="Picture 24" descr="Large GK-S.png"/>
          <p:cNvPicPr>
            <a:picLocks noChangeAspect="1"/>
          </p:cNvPicPr>
          <p:nvPr/>
        </p:nvPicPr>
        <p:blipFill>
          <a:blip r:embed="rId9" cstate="print">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tretch>
            <a:fillRect/>
          </a:stretch>
        </p:blipFill>
        <p:spPr>
          <a:xfrm>
            <a:off x="4756373" y="1413883"/>
            <a:ext cx="3565600" cy="1634118"/>
          </a:xfrm>
          <a:prstGeom prst="rect">
            <a:avLst/>
          </a:prstGeom>
        </p:spPr>
      </p:pic>
      <p:sp>
        <p:nvSpPr>
          <p:cNvPr id="26" name="Content Placeholder 2"/>
          <p:cNvSpPr txBox="1">
            <a:spLocks/>
          </p:cNvSpPr>
          <p:nvPr/>
        </p:nvSpPr>
        <p:spPr bwMode="auto">
          <a:xfrm>
            <a:off x="4756374" y="3170701"/>
            <a:ext cx="3565600" cy="434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900" dirty="0" smtClean="0"/>
              <a:t>GK-S</a:t>
            </a:r>
            <a:endParaRPr lang="en-US" sz="1800" dirty="0" smtClean="0"/>
          </a:p>
        </p:txBody>
      </p:sp>
      <p:sp>
        <p:nvSpPr>
          <p:cNvPr id="18" name="Rectangle 17"/>
          <p:cNvSpPr/>
          <p:nvPr/>
        </p:nvSpPr>
        <p:spPr>
          <a:xfrm>
            <a:off x="1934348" y="1669321"/>
            <a:ext cx="5275304" cy="4470602"/>
          </a:xfrm>
          <a:prstGeom prst="rect">
            <a:avLst/>
          </a:prstGeom>
          <a:solidFill>
            <a:srgbClr val="1C1C1C"/>
          </a:solidFill>
          <a:ln w="19050" cmpd="sng">
            <a:solidFill>
              <a:schemeClr val="tx1">
                <a:lumMod val="65000"/>
                <a:lumOff val="35000"/>
              </a:schemeClr>
            </a:solidFill>
          </a:ln>
          <a:effectLst>
            <a:glow rad="685800">
              <a:schemeClr val="tx1">
                <a:alpha val="7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glow rad="444500">
                  <a:schemeClr val="tx1">
                    <a:alpha val="95000"/>
                  </a:schemeClr>
                </a:glow>
              </a:effectLst>
            </a:endParaRPr>
          </a:p>
        </p:txBody>
      </p:sp>
      <p:graphicFrame>
        <p:nvGraphicFramePr>
          <p:cNvPr id="19" name="Chart 18"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2065875055"/>
              </p:ext>
            </p:extLst>
          </p:nvPr>
        </p:nvGraphicFramePr>
        <p:xfrm>
          <a:off x="1996127" y="1730527"/>
          <a:ext cx="5151746" cy="43481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0" name="Group 19"/>
          <p:cNvGrpSpPr/>
          <p:nvPr/>
        </p:nvGrpSpPr>
        <p:grpSpPr>
          <a:xfrm>
            <a:off x="2471184" y="1721946"/>
            <a:ext cx="4409195" cy="3934599"/>
            <a:chOff x="2471184" y="1721946"/>
            <a:chExt cx="4409195" cy="3934599"/>
          </a:xfrm>
        </p:grpSpPr>
        <p:sp>
          <p:nvSpPr>
            <p:cNvPr id="21" name="TextBox 20"/>
            <p:cNvSpPr txBox="1"/>
            <p:nvPr/>
          </p:nvSpPr>
          <p:spPr>
            <a:xfrm>
              <a:off x="2692681" y="5373409"/>
              <a:ext cx="631979" cy="276999"/>
            </a:xfrm>
            <a:prstGeom prst="rect">
              <a:avLst/>
            </a:prstGeom>
            <a:noFill/>
          </p:spPr>
          <p:txBody>
            <a:bodyPr wrap="none" rtlCol="0">
              <a:spAutoFit/>
            </a:bodyPr>
            <a:lstStyle/>
            <a:p>
              <a:pPr algn="ctr"/>
              <a:r>
                <a:rPr lang="en-US" sz="1200" dirty="0" smtClean="0">
                  <a:solidFill>
                    <a:srgbClr val="FFFFFF"/>
                  </a:solidFill>
                </a:rPr>
                <a:t>0.256</a:t>
              </a:r>
              <a:endParaRPr lang="en-US" sz="1200" dirty="0">
                <a:solidFill>
                  <a:srgbClr val="FFFFFF"/>
                </a:solidFill>
              </a:endParaRPr>
            </a:p>
          </p:txBody>
        </p:sp>
        <p:sp>
          <p:nvSpPr>
            <p:cNvPr id="22" name="TextBox 21"/>
            <p:cNvSpPr txBox="1"/>
            <p:nvPr/>
          </p:nvSpPr>
          <p:spPr>
            <a:xfrm>
              <a:off x="3403257" y="5379546"/>
              <a:ext cx="631979" cy="276999"/>
            </a:xfrm>
            <a:prstGeom prst="rect">
              <a:avLst/>
            </a:prstGeom>
            <a:noFill/>
          </p:spPr>
          <p:txBody>
            <a:bodyPr wrap="none" rtlCol="0">
              <a:spAutoFit/>
            </a:bodyPr>
            <a:lstStyle/>
            <a:p>
              <a:pPr algn="ctr"/>
              <a:r>
                <a:rPr lang="en-US" sz="1200" dirty="0" smtClean="0">
                  <a:solidFill>
                    <a:srgbClr val="FFFFFF"/>
                  </a:solidFill>
                </a:rPr>
                <a:t>0.311</a:t>
              </a:r>
              <a:endParaRPr lang="en-US" sz="1200" dirty="0">
                <a:solidFill>
                  <a:srgbClr val="FFFFFF"/>
                </a:solidFill>
              </a:endParaRPr>
            </a:p>
          </p:txBody>
        </p:sp>
        <p:sp>
          <p:nvSpPr>
            <p:cNvPr id="30" name="TextBox 29"/>
            <p:cNvSpPr txBox="1"/>
            <p:nvPr/>
          </p:nvSpPr>
          <p:spPr>
            <a:xfrm>
              <a:off x="4114800" y="5379546"/>
              <a:ext cx="631979" cy="276999"/>
            </a:xfrm>
            <a:prstGeom prst="rect">
              <a:avLst/>
            </a:prstGeom>
            <a:noFill/>
          </p:spPr>
          <p:txBody>
            <a:bodyPr wrap="none" rtlCol="0">
              <a:spAutoFit/>
            </a:bodyPr>
            <a:lstStyle/>
            <a:p>
              <a:pPr algn="ctr"/>
              <a:r>
                <a:rPr lang="en-US" sz="1200" dirty="0" smtClean="0">
                  <a:solidFill>
                    <a:srgbClr val="FFFFFF"/>
                  </a:solidFill>
                </a:rPr>
                <a:t>0.367</a:t>
              </a:r>
              <a:endParaRPr lang="en-US" sz="1200" dirty="0">
                <a:solidFill>
                  <a:srgbClr val="FFFFFF"/>
                </a:solidFill>
              </a:endParaRPr>
            </a:p>
          </p:txBody>
        </p:sp>
        <p:sp>
          <p:nvSpPr>
            <p:cNvPr id="31" name="TextBox 30"/>
            <p:cNvSpPr txBox="1"/>
            <p:nvPr/>
          </p:nvSpPr>
          <p:spPr>
            <a:xfrm>
              <a:off x="4826344" y="5379546"/>
              <a:ext cx="631979" cy="276999"/>
            </a:xfrm>
            <a:prstGeom prst="rect">
              <a:avLst/>
            </a:prstGeom>
            <a:noFill/>
          </p:spPr>
          <p:txBody>
            <a:bodyPr wrap="none" rtlCol="0">
              <a:spAutoFit/>
            </a:bodyPr>
            <a:lstStyle/>
            <a:p>
              <a:pPr algn="ctr"/>
              <a:r>
                <a:rPr lang="en-US" sz="1200" dirty="0" smtClean="0">
                  <a:solidFill>
                    <a:srgbClr val="FFFFFF"/>
                  </a:solidFill>
                </a:rPr>
                <a:t>0.422</a:t>
              </a:r>
              <a:endParaRPr lang="en-US" sz="1200" dirty="0">
                <a:solidFill>
                  <a:srgbClr val="FFFFFF"/>
                </a:solidFill>
              </a:endParaRPr>
            </a:p>
          </p:txBody>
        </p:sp>
        <p:sp>
          <p:nvSpPr>
            <p:cNvPr id="32" name="TextBox 31"/>
            <p:cNvSpPr txBox="1"/>
            <p:nvPr/>
          </p:nvSpPr>
          <p:spPr>
            <a:xfrm>
              <a:off x="5536857" y="5379546"/>
              <a:ext cx="631979" cy="276999"/>
            </a:xfrm>
            <a:prstGeom prst="rect">
              <a:avLst/>
            </a:prstGeom>
            <a:noFill/>
          </p:spPr>
          <p:txBody>
            <a:bodyPr wrap="none" rtlCol="0">
              <a:spAutoFit/>
            </a:bodyPr>
            <a:lstStyle/>
            <a:p>
              <a:pPr algn="ctr"/>
              <a:r>
                <a:rPr lang="en-US" sz="1200" dirty="0" smtClean="0">
                  <a:solidFill>
                    <a:srgbClr val="FFFFFF"/>
                  </a:solidFill>
                </a:rPr>
                <a:t>0.477</a:t>
              </a:r>
              <a:endParaRPr lang="en-US" sz="1200" dirty="0">
                <a:solidFill>
                  <a:srgbClr val="FFFFFF"/>
                </a:solidFill>
              </a:endParaRPr>
            </a:p>
          </p:txBody>
        </p:sp>
        <p:sp>
          <p:nvSpPr>
            <p:cNvPr id="33" name="TextBox 32"/>
            <p:cNvSpPr txBox="1"/>
            <p:nvPr/>
          </p:nvSpPr>
          <p:spPr>
            <a:xfrm>
              <a:off x="6248400" y="5379546"/>
              <a:ext cx="631979" cy="276999"/>
            </a:xfrm>
            <a:prstGeom prst="rect">
              <a:avLst/>
            </a:prstGeom>
            <a:noFill/>
          </p:spPr>
          <p:txBody>
            <a:bodyPr wrap="none" rtlCol="0">
              <a:spAutoFit/>
            </a:bodyPr>
            <a:lstStyle/>
            <a:p>
              <a:pPr algn="ctr"/>
              <a:r>
                <a:rPr lang="en-US" sz="1200" dirty="0" smtClean="0">
                  <a:solidFill>
                    <a:srgbClr val="FFFFFF"/>
                  </a:solidFill>
                </a:rPr>
                <a:t>0.533</a:t>
              </a:r>
              <a:endParaRPr lang="en-US" sz="1200" dirty="0">
                <a:solidFill>
                  <a:srgbClr val="FFFFFF"/>
                </a:solidFill>
              </a:endParaRPr>
            </a:p>
          </p:txBody>
        </p:sp>
        <p:sp>
          <p:nvSpPr>
            <p:cNvPr id="34" name="TextBox 33"/>
            <p:cNvSpPr txBox="1"/>
            <p:nvPr/>
          </p:nvSpPr>
          <p:spPr>
            <a:xfrm>
              <a:off x="2471184" y="5192822"/>
              <a:ext cx="534146" cy="276999"/>
            </a:xfrm>
            <a:prstGeom prst="rect">
              <a:avLst/>
            </a:prstGeom>
            <a:noFill/>
          </p:spPr>
          <p:txBody>
            <a:bodyPr wrap="none" rtlCol="0">
              <a:spAutoFit/>
            </a:bodyPr>
            <a:lstStyle/>
            <a:p>
              <a:pPr algn="ctr"/>
              <a:r>
                <a:rPr lang="en-US" sz="1200" dirty="0" smtClean="0">
                  <a:solidFill>
                    <a:srgbClr val="FFFFFF"/>
                  </a:solidFill>
                </a:rPr>
                <a:t>50.6</a:t>
              </a:r>
              <a:endParaRPr lang="en-US" sz="1200" dirty="0">
                <a:solidFill>
                  <a:srgbClr val="FFFFFF"/>
                </a:solidFill>
              </a:endParaRPr>
            </a:p>
          </p:txBody>
        </p:sp>
        <p:sp>
          <p:nvSpPr>
            <p:cNvPr id="35" name="TextBox 34"/>
            <p:cNvSpPr txBox="1"/>
            <p:nvPr/>
          </p:nvSpPr>
          <p:spPr>
            <a:xfrm>
              <a:off x="2471184" y="4507022"/>
              <a:ext cx="534146" cy="276999"/>
            </a:xfrm>
            <a:prstGeom prst="rect">
              <a:avLst/>
            </a:prstGeom>
            <a:noFill/>
          </p:spPr>
          <p:txBody>
            <a:bodyPr wrap="none" rtlCol="0">
              <a:spAutoFit/>
            </a:bodyPr>
            <a:lstStyle/>
            <a:p>
              <a:pPr algn="ctr"/>
              <a:r>
                <a:rPr lang="en-US" sz="1200" dirty="0" smtClean="0">
                  <a:solidFill>
                    <a:srgbClr val="FFFFFF"/>
                  </a:solidFill>
                </a:rPr>
                <a:t>56.1</a:t>
              </a:r>
              <a:endParaRPr lang="en-US" sz="1200" dirty="0">
                <a:solidFill>
                  <a:srgbClr val="FFFFFF"/>
                </a:solidFill>
              </a:endParaRPr>
            </a:p>
          </p:txBody>
        </p:sp>
        <p:sp>
          <p:nvSpPr>
            <p:cNvPr id="36" name="TextBox 35"/>
            <p:cNvSpPr txBox="1"/>
            <p:nvPr/>
          </p:nvSpPr>
          <p:spPr>
            <a:xfrm>
              <a:off x="2471184" y="3813670"/>
              <a:ext cx="534146" cy="276999"/>
            </a:xfrm>
            <a:prstGeom prst="rect">
              <a:avLst/>
            </a:prstGeom>
            <a:noFill/>
          </p:spPr>
          <p:txBody>
            <a:bodyPr wrap="none" rtlCol="0">
              <a:spAutoFit/>
            </a:bodyPr>
            <a:lstStyle/>
            <a:p>
              <a:pPr algn="ctr"/>
              <a:r>
                <a:rPr lang="en-US" sz="1200" dirty="0" smtClean="0">
                  <a:solidFill>
                    <a:srgbClr val="FFFFFF"/>
                  </a:solidFill>
                </a:rPr>
                <a:t>61.5</a:t>
              </a:r>
              <a:endParaRPr lang="en-US" sz="1200" dirty="0">
                <a:solidFill>
                  <a:srgbClr val="FFFFFF"/>
                </a:solidFill>
              </a:endParaRPr>
            </a:p>
          </p:txBody>
        </p:sp>
        <p:sp>
          <p:nvSpPr>
            <p:cNvPr id="37" name="TextBox 36"/>
            <p:cNvSpPr txBox="1"/>
            <p:nvPr/>
          </p:nvSpPr>
          <p:spPr>
            <a:xfrm>
              <a:off x="2471184" y="3118260"/>
              <a:ext cx="534146" cy="276999"/>
            </a:xfrm>
            <a:prstGeom prst="rect">
              <a:avLst/>
            </a:prstGeom>
            <a:noFill/>
          </p:spPr>
          <p:txBody>
            <a:bodyPr wrap="none" rtlCol="0">
              <a:spAutoFit/>
            </a:bodyPr>
            <a:lstStyle/>
            <a:p>
              <a:pPr algn="ctr"/>
              <a:r>
                <a:rPr lang="en-US" sz="1200" dirty="0" smtClean="0">
                  <a:solidFill>
                    <a:srgbClr val="FFFFFF"/>
                  </a:solidFill>
                </a:rPr>
                <a:t>67.0</a:t>
              </a:r>
              <a:endParaRPr lang="en-US" sz="1200" dirty="0">
                <a:solidFill>
                  <a:srgbClr val="FFFFFF"/>
                </a:solidFill>
              </a:endParaRPr>
            </a:p>
          </p:txBody>
        </p:sp>
        <p:sp>
          <p:nvSpPr>
            <p:cNvPr id="38" name="TextBox 37"/>
            <p:cNvSpPr txBox="1"/>
            <p:nvPr/>
          </p:nvSpPr>
          <p:spPr>
            <a:xfrm>
              <a:off x="2471184" y="2424908"/>
              <a:ext cx="534146" cy="276999"/>
            </a:xfrm>
            <a:prstGeom prst="rect">
              <a:avLst/>
            </a:prstGeom>
            <a:noFill/>
          </p:spPr>
          <p:txBody>
            <a:bodyPr wrap="none" rtlCol="0">
              <a:spAutoFit/>
            </a:bodyPr>
            <a:lstStyle/>
            <a:p>
              <a:pPr algn="ctr"/>
              <a:r>
                <a:rPr lang="en-US" sz="1200" dirty="0" smtClean="0">
                  <a:solidFill>
                    <a:srgbClr val="FFFFFF"/>
                  </a:solidFill>
                </a:rPr>
                <a:t>72.5</a:t>
              </a:r>
              <a:endParaRPr lang="en-US" sz="1200" dirty="0">
                <a:solidFill>
                  <a:srgbClr val="FFFFFF"/>
                </a:solidFill>
              </a:endParaRPr>
            </a:p>
          </p:txBody>
        </p:sp>
        <p:sp>
          <p:nvSpPr>
            <p:cNvPr id="39" name="TextBox 38"/>
            <p:cNvSpPr txBox="1"/>
            <p:nvPr/>
          </p:nvSpPr>
          <p:spPr>
            <a:xfrm>
              <a:off x="2471184" y="1721946"/>
              <a:ext cx="534146" cy="276999"/>
            </a:xfrm>
            <a:prstGeom prst="rect">
              <a:avLst/>
            </a:prstGeom>
            <a:noFill/>
          </p:spPr>
          <p:txBody>
            <a:bodyPr wrap="none" rtlCol="0">
              <a:spAutoFit/>
            </a:bodyPr>
            <a:lstStyle/>
            <a:p>
              <a:pPr algn="ctr"/>
              <a:r>
                <a:rPr lang="en-US" sz="1200" dirty="0" smtClean="0">
                  <a:solidFill>
                    <a:srgbClr val="FFFFFF"/>
                  </a:solidFill>
                </a:rPr>
                <a:t>77.9</a:t>
              </a:r>
              <a:endParaRPr lang="en-US" sz="1200" dirty="0">
                <a:solidFill>
                  <a:srgbClr val="FFFFFF"/>
                </a:solidFill>
              </a:endParaRPr>
            </a:p>
          </p:txBody>
        </p:sp>
      </p:grpSp>
    </p:spTree>
    <p:extLst>
      <p:ext uri="{BB962C8B-B14F-4D97-AF65-F5344CB8AC3E}">
        <p14:creationId xmlns:p14="http://schemas.microsoft.com/office/powerpoint/2010/main" val="2446383238"/>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4"/>
          <p:cNvSpPr>
            <a:spLocks noChangeArrowheads="1"/>
          </p:cNvSpPr>
          <p:nvPr/>
        </p:nvSpPr>
        <p:spPr bwMode="auto">
          <a:xfrm>
            <a:off x="685800" y="3009900"/>
            <a:ext cx="77724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r>
              <a:rPr lang="en-US" altLang="zh-CN" sz="3200" dirty="0" smtClean="0">
                <a:solidFill>
                  <a:srgbClr val="FFCC00"/>
                </a:solidFill>
                <a:ea typeface="宋体" pitchFamily="2" charset="-122"/>
              </a:rPr>
              <a:t>Real-World Performance</a:t>
            </a:r>
            <a:endParaRPr lang="en-US" altLang="zh-CN" sz="3200" dirty="0">
              <a:solidFill>
                <a:srgbClr val="FFCC00"/>
              </a:solidFill>
              <a:ea typeface="宋体" pitchFamily="2" charset="-122"/>
            </a:endParaRPr>
          </a:p>
        </p:txBody>
      </p:sp>
    </p:spTree>
    <p:extLst>
      <p:ext uri="{BB962C8B-B14F-4D97-AF65-F5344CB8AC3E}">
        <p14:creationId xmlns:p14="http://schemas.microsoft.com/office/powerpoint/2010/main" val="42940389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Rate By Repetition</a:t>
            </a:r>
            <a:endParaRPr lang="en-US" dirty="0"/>
          </a:p>
        </p:txBody>
      </p:sp>
      <p:graphicFrame>
        <p:nvGraphicFramePr>
          <p:cNvPr id="8" name="Chart 7" descr="A 2D scatter line chart where the horizontal axis is labeled &quot;Repetition #&quot; and has a range from 1 to 7, and the vertical axis is labeled &quot;Error Rate&quot; and has a range from 0% to 35%. There are three scatter lines (polylines) representing Qwerty, GK-T, and GK-D (from top to bottom). Qwerty falls roughly linearly from (1, 30%) to (7, 24%). GK-T starts at (1, 22%), then falls to (3, 13%), and bounces up and down a bit to end up at (7, 15%). GK-D starts at (1, 20.5%), falls to (3, 10%), then slowly rises to (7, 13%)."/>
          <p:cNvGraphicFramePr>
            <a:graphicFrameLocks noChangeAspect="1"/>
          </p:cNvGraphicFramePr>
          <p:nvPr>
            <p:extLst>
              <p:ext uri="{D42A27DB-BD31-4B8C-83A1-F6EECF244321}">
                <p14:modId xmlns:p14="http://schemas.microsoft.com/office/powerpoint/2010/main" val="3448944991"/>
              </p:ext>
            </p:extLst>
          </p:nvPr>
        </p:nvGraphicFramePr>
        <p:xfrm>
          <a:off x="685800" y="1356708"/>
          <a:ext cx="7772400" cy="4943021"/>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3030316" y="1371906"/>
            <a:ext cx="4943496" cy="465014"/>
            <a:chOff x="3156472" y="1371906"/>
            <a:chExt cx="4943496" cy="465014"/>
          </a:xfrm>
        </p:grpSpPr>
        <p:sp>
          <p:nvSpPr>
            <p:cNvPr id="9" name="Rectangle 8"/>
            <p:cNvSpPr/>
            <p:nvPr/>
          </p:nvSpPr>
          <p:spPr>
            <a:xfrm>
              <a:off x="3156472" y="1371906"/>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0" name="TextBox 9"/>
            <p:cNvSpPr txBox="1"/>
            <p:nvPr/>
          </p:nvSpPr>
          <p:spPr>
            <a:xfrm>
              <a:off x="3297367" y="1517762"/>
              <a:ext cx="1092911" cy="184666"/>
            </a:xfrm>
            <a:prstGeom prst="rect">
              <a:avLst/>
            </a:prstGeom>
            <a:noFill/>
          </p:spPr>
          <p:txBody>
            <a:bodyPr wrap="square" lIns="0" tIns="0" rIns="0" bIns="0" rtlCol="0">
              <a:spAutoFit/>
            </a:bodyPr>
            <a:lstStyle/>
            <a:p>
              <a:r>
                <a:rPr lang="en-US" sz="1200" dirty="0" smtClean="0">
                  <a:solidFill>
                    <a:schemeClr val="bg1"/>
                  </a:solidFill>
                </a:rPr>
                <a:t>Qwerty</a:t>
              </a:r>
              <a:endParaRPr lang="en-US" sz="800" dirty="0">
                <a:solidFill>
                  <a:srgbClr val="A6A6A6"/>
                </a:solidFill>
              </a:endParaRPr>
            </a:p>
          </p:txBody>
        </p:sp>
        <p:sp>
          <p:nvSpPr>
            <p:cNvPr id="11" name="Rectangle 10"/>
            <p:cNvSpPr/>
            <p:nvPr/>
          </p:nvSpPr>
          <p:spPr>
            <a:xfrm>
              <a:off x="5015475" y="1371906"/>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2" name="TextBox 11"/>
            <p:cNvSpPr txBox="1"/>
            <p:nvPr/>
          </p:nvSpPr>
          <p:spPr>
            <a:xfrm>
              <a:off x="5156370" y="1517762"/>
              <a:ext cx="1092911" cy="184666"/>
            </a:xfrm>
            <a:prstGeom prst="rect">
              <a:avLst/>
            </a:prstGeom>
            <a:noFill/>
          </p:spPr>
          <p:txBody>
            <a:bodyPr wrap="square" lIns="0" tIns="0" rIns="0" bIns="0" rtlCol="0">
              <a:spAutoFit/>
            </a:bodyPr>
            <a:lstStyle/>
            <a:p>
              <a:r>
                <a:rPr lang="en-US" sz="1200" dirty="0" smtClean="0">
                  <a:solidFill>
                    <a:schemeClr val="bg1"/>
                  </a:solidFill>
                </a:rPr>
                <a:t>GK-D</a:t>
              </a:r>
              <a:endParaRPr lang="en-US" sz="800" dirty="0">
                <a:solidFill>
                  <a:srgbClr val="A6A6A6"/>
                </a:solidFill>
              </a:endParaRPr>
            </a:p>
          </p:txBody>
        </p:sp>
        <p:sp>
          <p:nvSpPr>
            <p:cNvPr id="13" name="Rectangle 12"/>
            <p:cNvSpPr/>
            <p:nvPr/>
          </p:nvSpPr>
          <p:spPr>
            <a:xfrm>
              <a:off x="6731340" y="1371906"/>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4" name="TextBox 13"/>
            <p:cNvSpPr txBox="1"/>
            <p:nvPr/>
          </p:nvSpPr>
          <p:spPr>
            <a:xfrm>
              <a:off x="6872235" y="1517762"/>
              <a:ext cx="1092911" cy="184666"/>
            </a:xfrm>
            <a:prstGeom prst="rect">
              <a:avLst/>
            </a:prstGeom>
            <a:noFill/>
          </p:spPr>
          <p:txBody>
            <a:bodyPr wrap="square" lIns="0" tIns="0" rIns="0" bIns="0" rtlCol="0">
              <a:spAutoFit/>
            </a:bodyPr>
            <a:lstStyle/>
            <a:p>
              <a:r>
                <a:rPr lang="en-US" sz="1200" dirty="0" smtClean="0">
                  <a:solidFill>
                    <a:schemeClr val="bg1"/>
                  </a:solidFill>
                </a:rPr>
                <a:t>GK-T</a:t>
              </a:r>
              <a:endParaRPr lang="en-US" sz="800" dirty="0">
                <a:solidFill>
                  <a:srgbClr val="A6A6A6"/>
                </a:solidFill>
              </a:endParaRPr>
            </a:p>
          </p:txBody>
        </p:sp>
      </p:grpSp>
      <p:pic>
        <p:nvPicPr>
          <p:cNvPr id="4" name="Picture 3" descr="User Study App.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1211" y="1605270"/>
            <a:ext cx="2789626" cy="4391078"/>
          </a:xfrm>
          <a:prstGeom prst="rect">
            <a:avLst/>
          </a:prstGeom>
          <a:solidFill>
            <a:srgbClr val="1C1C1C"/>
          </a:solidFill>
          <a:ln w="19050" cmpd="sng">
            <a:solidFill>
              <a:schemeClr val="tx1"/>
            </a:solidFill>
          </a:ln>
          <a:effectLst>
            <a:glow rad="685800">
              <a:schemeClr val="tx1">
                <a:alpha val="73000"/>
              </a:schemeClr>
            </a:glow>
          </a:effectLst>
        </p:spPr>
      </p:pic>
    </p:spTree>
    <p:extLst>
      <p:ext uri="{BB962C8B-B14F-4D97-AF65-F5344CB8AC3E}">
        <p14:creationId xmlns:p14="http://schemas.microsoft.com/office/powerpoint/2010/main" val="2218687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Entry Time By Repetition</a:t>
            </a:r>
            <a:endParaRPr lang="en-US" dirty="0"/>
          </a:p>
        </p:txBody>
      </p:sp>
      <p:graphicFrame>
        <p:nvGraphicFramePr>
          <p:cNvPr id="16" name="Chart 15" descr="A 2D scatter line chart where the horizontal axis is labeled &quot;Repetition #&quot; and has a range from 1 to 7, and the vertical axis is labeled &quot;Gesture Entry Time (ms)&quot; and has a range from 0 to 6000. There are three scatter lines (polylines) representing Qwerty, GK-T, and GK-D. For repetition 1, GK-D is at roughly 5900 ms, GK-T is at roughly 5500 ms, and Qwerty is far below at roughly 2500 ms. For repetitions 2-7, the three scatter lines are roughly indistinguishable."/>
          <p:cNvGraphicFramePr>
            <a:graphicFrameLocks noChangeAspect="1"/>
          </p:cNvGraphicFramePr>
          <p:nvPr>
            <p:extLst>
              <p:ext uri="{D42A27DB-BD31-4B8C-83A1-F6EECF244321}">
                <p14:modId xmlns:p14="http://schemas.microsoft.com/office/powerpoint/2010/main" val="1479742601"/>
              </p:ext>
            </p:extLst>
          </p:nvPr>
        </p:nvGraphicFramePr>
        <p:xfrm>
          <a:off x="685800" y="1287368"/>
          <a:ext cx="7772400" cy="4961895"/>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p:cNvSpPr/>
          <p:nvPr/>
        </p:nvSpPr>
        <p:spPr>
          <a:xfrm>
            <a:off x="2954626" y="1304618"/>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0" name="TextBox 9"/>
          <p:cNvSpPr txBox="1"/>
          <p:nvPr/>
        </p:nvSpPr>
        <p:spPr>
          <a:xfrm>
            <a:off x="3095521" y="1450474"/>
            <a:ext cx="1092911" cy="184666"/>
          </a:xfrm>
          <a:prstGeom prst="rect">
            <a:avLst/>
          </a:prstGeom>
          <a:noFill/>
        </p:spPr>
        <p:txBody>
          <a:bodyPr wrap="square" lIns="0" tIns="0" rIns="0" bIns="0" rtlCol="0">
            <a:spAutoFit/>
          </a:bodyPr>
          <a:lstStyle/>
          <a:p>
            <a:r>
              <a:rPr lang="en-US" sz="1200" dirty="0" smtClean="0">
                <a:solidFill>
                  <a:schemeClr val="bg1"/>
                </a:solidFill>
              </a:rPr>
              <a:t>Qwerty</a:t>
            </a:r>
            <a:endParaRPr lang="en-US" sz="800" dirty="0">
              <a:solidFill>
                <a:srgbClr val="A6A6A6"/>
              </a:solidFill>
            </a:endParaRPr>
          </a:p>
        </p:txBody>
      </p:sp>
      <p:sp>
        <p:nvSpPr>
          <p:cNvPr id="11" name="Rectangle 10"/>
          <p:cNvSpPr/>
          <p:nvPr/>
        </p:nvSpPr>
        <p:spPr>
          <a:xfrm>
            <a:off x="4889319" y="1304618"/>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2" name="TextBox 11"/>
          <p:cNvSpPr txBox="1"/>
          <p:nvPr/>
        </p:nvSpPr>
        <p:spPr>
          <a:xfrm>
            <a:off x="5030214" y="1450474"/>
            <a:ext cx="1092911" cy="184666"/>
          </a:xfrm>
          <a:prstGeom prst="rect">
            <a:avLst/>
          </a:prstGeom>
          <a:noFill/>
        </p:spPr>
        <p:txBody>
          <a:bodyPr wrap="square" lIns="0" tIns="0" rIns="0" bIns="0" rtlCol="0">
            <a:spAutoFit/>
          </a:bodyPr>
          <a:lstStyle/>
          <a:p>
            <a:r>
              <a:rPr lang="en-US" sz="1200" dirty="0" smtClean="0">
                <a:solidFill>
                  <a:schemeClr val="bg1"/>
                </a:solidFill>
              </a:rPr>
              <a:t>GK-D</a:t>
            </a:r>
            <a:endParaRPr lang="en-US" sz="800" dirty="0">
              <a:solidFill>
                <a:srgbClr val="A6A6A6"/>
              </a:solidFill>
            </a:endParaRPr>
          </a:p>
        </p:txBody>
      </p:sp>
      <p:sp>
        <p:nvSpPr>
          <p:cNvPr id="13" name="Rectangle 12"/>
          <p:cNvSpPr/>
          <p:nvPr/>
        </p:nvSpPr>
        <p:spPr>
          <a:xfrm>
            <a:off x="6672464" y="1304618"/>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4" name="TextBox 13"/>
          <p:cNvSpPr txBox="1"/>
          <p:nvPr/>
        </p:nvSpPr>
        <p:spPr>
          <a:xfrm>
            <a:off x="6813359" y="1450474"/>
            <a:ext cx="1092911" cy="184666"/>
          </a:xfrm>
          <a:prstGeom prst="rect">
            <a:avLst/>
          </a:prstGeom>
          <a:noFill/>
        </p:spPr>
        <p:txBody>
          <a:bodyPr wrap="square" lIns="0" tIns="0" rIns="0" bIns="0" rtlCol="0">
            <a:spAutoFit/>
          </a:bodyPr>
          <a:lstStyle/>
          <a:p>
            <a:r>
              <a:rPr lang="en-US" sz="1200" dirty="0" smtClean="0">
                <a:solidFill>
                  <a:schemeClr val="bg1"/>
                </a:solidFill>
              </a:rPr>
              <a:t>GK-T</a:t>
            </a:r>
            <a:endParaRPr lang="en-US" sz="800" dirty="0">
              <a:solidFill>
                <a:srgbClr val="A6A6A6"/>
              </a:solidFill>
            </a:endParaRPr>
          </a:p>
        </p:txBody>
      </p:sp>
      <p:sp>
        <p:nvSpPr>
          <p:cNvPr id="17" name="Rectangle 16"/>
          <p:cNvSpPr/>
          <p:nvPr/>
        </p:nvSpPr>
        <p:spPr>
          <a:xfrm>
            <a:off x="1505151" y="1754713"/>
            <a:ext cx="434127" cy="604935"/>
          </a:xfrm>
          <a:prstGeom prst="rect">
            <a:avLst/>
          </a:prstGeom>
          <a:noFill/>
          <a:ln w="19050" cmpd="sng">
            <a:solidFill>
              <a:srgbClr val="FF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768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Entry Time By Repetition</a:t>
            </a:r>
            <a:endParaRPr lang="en-US" dirty="0"/>
          </a:p>
        </p:txBody>
      </p:sp>
      <p:graphicFrame>
        <p:nvGraphicFramePr>
          <p:cNvPr id="16" name="Chart 15" descr="A 2D scatter line chart where the horizontal axis is labeled &quot;Repetition #&quot; and has a range from 1 to 7, and the vertical axis is labeled &quot;Gesture Entry Time (ms)&quot; and has a range from 0 to 6000. There are three scatter lines (polylines) representing Qwerty, GK-T, and GK-D. For repetition 1, GK-D is at roughly 5900 ms, GK-T is at roughly 5500 ms, and Qwerty is far below at roughly 2500 ms. For repetitions 2-7, the three scatter lines are roughly indistinguishable."/>
          <p:cNvGraphicFramePr>
            <a:graphicFrameLocks noChangeAspect="1"/>
          </p:cNvGraphicFramePr>
          <p:nvPr>
            <p:extLst>
              <p:ext uri="{D42A27DB-BD31-4B8C-83A1-F6EECF244321}">
                <p14:modId xmlns:p14="http://schemas.microsoft.com/office/powerpoint/2010/main" val="3694291350"/>
              </p:ext>
            </p:extLst>
          </p:nvPr>
        </p:nvGraphicFramePr>
        <p:xfrm>
          <a:off x="685800" y="1287368"/>
          <a:ext cx="7772400" cy="4961895"/>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p:cNvSpPr/>
          <p:nvPr/>
        </p:nvSpPr>
        <p:spPr>
          <a:xfrm>
            <a:off x="2954626" y="1304618"/>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0" name="TextBox 9"/>
          <p:cNvSpPr txBox="1"/>
          <p:nvPr/>
        </p:nvSpPr>
        <p:spPr>
          <a:xfrm>
            <a:off x="3095521" y="1450474"/>
            <a:ext cx="1092911" cy="184666"/>
          </a:xfrm>
          <a:prstGeom prst="rect">
            <a:avLst/>
          </a:prstGeom>
          <a:noFill/>
        </p:spPr>
        <p:txBody>
          <a:bodyPr wrap="square" lIns="0" tIns="0" rIns="0" bIns="0" rtlCol="0">
            <a:spAutoFit/>
          </a:bodyPr>
          <a:lstStyle/>
          <a:p>
            <a:r>
              <a:rPr lang="en-US" sz="1200" dirty="0" smtClean="0">
                <a:solidFill>
                  <a:schemeClr val="bg1"/>
                </a:solidFill>
              </a:rPr>
              <a:t>Qwerty</a:t>
            </a:r>
            <a:endParaRPr lang="en-US" sz="800" dirty="0">
              <a:solidFill>
                <a:srgbClr val="A6A6A6"/>
              </a:solidFill>
            </a:endParaRPr>
          </a:p>
        </p:txBody>
      </p:sp>
      <p:sp>
        <p:nvSpPr>
          <p:cNvPr id="11" name="Rectangle 10"/>
          <p:cNvSpPr/>
          <p:nvPr/>
        </p:nvSpPr>
        <p:spPr>
          <a:xfrm>
            <a:off x="4889319" y="1304618"/>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2" name="TextBox 11"/>
          <p:cNvSpPr txBox="1"/>
          <p:nvPr/>
        </p:nvSpPr>
        <p:spPr>
          <a:xfrm>
            <a:off x="5030214" y="1450474"/>
            <a:ext cx="1092911" cy="184666"/>
          </a:xfrm>
          <a:prstGeom prst="rect">
            <a:avLst/>
          </a:prstGeom>
          <a:noFill/>
        </p:spPr>
        <p:txBody>
          <a:bodyPr wrap="square" lIns="0" tIns="0" rIns="0" bIns="0" rtlCol="0">
            <a:spAutoFit/>
          </a:bodyPr>
          <a:lstStyle/>
          <a:p>
            <a:r>
              <a:rPr lang="en-US" sz="1200" dirty="0" smtClean="0">
                <a:solidFill>
                  <a:schemeClr val="bg1"/>
                </a:solidFill>
              </a:rPr>
              <a:t>GK-D</a:t>
            </a:r>
            <a:endParaRPr lang="en-US" sz="800" dirty="0">
              <a:solidFill>
                <a:srgbClr val="A6A6A6"/>
              </a:solidFill>
            </a:endParaRPr>
          </a:p>
        </p:txBody>
      </p:sp>
      <p:sp>
        <p:nvSpPr>
          <p:cNvPr id="13" name="Rectangle 12"/>
          <p:cNvSpPr/>
          <p:nvPr/>
        </p:nvSpPr>
        <p:spPr>
          <a:xfrm>
            <a:off x="6672464" y="1304618"/>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4" name="TextBox 13"/>
          <p:cNvSpPr txBox="1"/>
          <p:nvPr/>
        </p:nvSpPr>
        <p:spPr>
          <a:xfrm>
            <a:off x="6813359" y="1450474"/>
            <a:ext cx="1092911" cy="184666"/>
          </a:xfrm>
          <a:prstGeom prst="rect">
            <a:avLst/>
          </a:prstGeom>
          <a:noFill/>
        </p:spPr>
        <p:txBody>
          <a:bodyPr wrap="square" lIns="0" tIns="0" rIns="0" bIns="0" rtlCol="0">
            <a:spAutoFit/>
          </a:bodyPr>
          <a:lstStyle/>
          <a:p>
            <a:r>
              <a:rPr lang="en-US" sz="1200" dirty="0" smtClean="0">
                <a:solidFill>
                  <a:schemeClr val="bg1"/>
                </a:solidFill>
              </a:rPr>
              <a:t>GK-T</a:t>
            </a:r>
            <a:endParaRPr lang="en-US" sz="800" dirty="0">
              <a:solidFill>
                <a:srgbClr val="A6A6A6"/>
              </a:solidFill>
            </a:endParaRPr>
          </a:p>
        </p:txBody>
      </p:sp>
      <p:sp>
        <p:nvSpPr>
          <p:cNvPr id="17" name="Rectangle 16"/>
          <p:cNvSpPr/>
          <p:nvPr/>
        </p:nvSpPr>
        <p:spPr>
          <a:xfrm>
            <a:off x="3633209" y="4567094"/>
            <a:ext cx="4886333" cy="353256"/>
          </a:xfrm>
          <a:prstGeom prst="rect">
            <a:avLst/>
          </a:prstGeom>
          <a:noFill/>
          <a:ln w="19050" cmpd="sng">
            <a:solidFill>
              <a:srgbClr val="FF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0783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Gesture Entry Time By Repetition</a:t>
            </a:r>
          </a:p>
        </p:txBody>
      </p:sp>
      <p:graphicFrame>
        <p:nvGraphicFramePr>
          <p:cNvPr id="16" name="Chart 15" descr="A 2D scatter line chart where the horizontal axis is labeled &quot;Repetition #&quot; and has a range from 1 to 7, and the vertical axis is labeled &quot;Gesture Entry Time (ms)&quot; and has a range from 0 to 6000. There are three scatter lines (polylines) representing Qwerty, GK-T, and GK-D. For repetition 1, GK-D is at roughly 5900 ms, GK-T is at roughly 5500 ms, and Qwerty is far below at roughly 2500 ms. For repetitions 2-7, the three scatter lines are roughly indistinguishable."/>
          <p:cNvGraphicFramePr>
            <a:graphicFrameLocks noChangeAspect="1"/>
          </p:cNvGraphicFramePr>
          <p:nvPr>
            <p:extLst>
              <p:ext uri="{D42A27DB-BD31-4B8C-83A1-F6EECF244321}">
                <p14:modId xmlns:p14="http://schemas.microsoft.com/office/powerpoint/2010/main" val="1294733247"/>
              </p:ext>
            </p:extLst>
          </p:nvPr>
        </p:nvGraphicFramePr>
        <p:xfrm>
          <a:off x="685800" y="1287368"/>
          <a:ext cx="7772400" cy="4961895"/>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p:cNvSpPr/>
          <p:nvPr/>
        </p:nvSpPr>
        <p:spPr>
          <a:xfrm>
            <a:off x="2954626" y="1304618"/>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0" name="TextBox 9"/>
          <p:cNvSpPr txBox="1"/>
          <p:nvPr/>
        </p:nvSpPr>
        <p:spPr>
          <a:xfrm>
            <a:off x="3095521" y="1450474"/>
            <a:ext cx="1092911" cy="184666"/>
          </a:xfrm>
          <a:prstGeom prst="rect">
            <a:avLst/>
          </a:prstGeom>
          <a:noFill/>
        </p:spPr>
        <p:txBody>
          <a:bodyPr wrap="square" lIns="0" tIns="0" rIns="0" bIns="0" rtlCol="0">
            <a:spAutoFit/>
          </a:bodyPr>
          <a:lstStyle/>
          <a:p>
            <a:r>
              <a:rPr lang="en-US" sz="1200" dirty="0" smtClean="0">
                <a:solidFill>
                  <a:schemeClr val="bg1"/>
                </a:solidFill>
              </a:rPr>
              <a:t>Qwerty</a:t>
            </a:r>
            <a:endParaRPr lang="en-US" sz="800" dirty="0">
              <a:solidFill>
                <a:srgbClr val="A6A6A6"/>
              </a:solidFill>
            </a:endParaRPr>
          </a:p>
        </p:txBody>
      </p:sp>
      <p:sp>
        <p:nvSpPr>
          <p:cNvPr id="11" name="Rectangle 10"/>
          <p:cNvSpPr/>
          <p:nvPr/>
        </p:nvSpPr>
        <p:spPr>
          <a:xfrm>
            <a:off x="4889319" y="1304618"/>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2" name="TextBox 11"/>
          <p:cNvSpPr txBox="1"/>
          <p:nvPr/>
        </p:nvSpPr>
        <p:spPr>
          <a:xfrm>
            <a:off x="5030214" y="1450474"/>
            <a:ext cx="1092911" cy="184666"/>
          </a:xfrm>
          <a:prstGeom prst="rect">
            <a:avLst/>
          </a:prstGeom>
          <a:noFill/>
        </p:spPr>
        <p:txBody>
          <a:bodyPr wrap="square" lIns="0" tIns="0" rIns="0" bIns="0" rtlCol="0">
            <a:spAutoFit/>
          </a:bodyPr>
          <a:lstStyle/>
          <a:p>
            <a:r>
              <a:rPr lang="en-US" sz="1200" dirty="0" smtClean="0">
                <a:solidFill>
                  <a:schemeClr val="bg1"/>
                </a:solidFill>
              </a:rPr>
              <a:t>GK-D</a:t>
            </a:r>
            <a:endParaRPr lang="en-US" sz="800" dirty="0">
              <a:solidFill>
                <a:srgbClr val="A6A6A6"/>
              </a:solidFill>
            </a:endParaRPr>
          </a:p>
        </p:txBody>
      </p:sp>
      <p:sp>
        <p:nvSpPr>
          <p:cNvPr id="13" name="Rectangle 12"/>
          <p:cNvSpPr/>
          <p:nvPr/>
        </p:nvSpPr>
        <p:spPr>
          <a:xfrm>
            <a:off x="6672464" y="1304618"/>
            <a:ext cx="1368628" cy="465014"/>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C1C1C"/>
              </a:solidFill>
            </a:endParaRPr>
          </a:p>
        </p:txBody>
      </p:sp>
      <p:sp>
        <p:nvSpPr>
          <p:cNvPr id="14" name="TextBox 13"/>
          <p:cNvSpPr txBox="1"/>
          <p:nvPr/>
        </p:nvSpPr>
        <p:spPr>
          <a:xfrm>
            <a:off x="6813359" y="1450474"/>
            <a:ext cx="1092911" cy="184666"/>
          </a:xfrm>
          <a:prstGeom prst="rect">
            <a:avLst/>
          </a:prstGeom>
          <a:noFill/>
        </p:spPr>
        <p:txBody>
          <a:bodyPr wrap="square" lIns="0" tIns="0" rIns="0" bIns="0" rtlCol="0">
            <a:spAutoFit/>
          </a:bodyPr>
          <a:lstStyle/>
          <a:p>
            <a:r>
              <a:rPr lang="en-US" sz="1200" dirty="0" smtClean="0">
                <a:solidFill>
                  <a:schemeClr val="bg1"/>
                </a:solidFill>
              </a:rPr>
              <a:t>GK-T</a:t>
            </a:r>
            <a:endParaRPr lang="en-US" sz="800" dirty="0">
              <a:solidFill>
                <a:srgbClr val="A6A6A6"/>
              </a:solidFill>
            </a:endParaRPr>
          </a:p>
        </p:txBody>
      </p:sp>
    </p:spTree>
    <p:extLst>
      <p:ext uri="{BB962C8B-B14F-4D97-AF65-F5344CB8AC3E}">
        <p14:creationId xmlns:p14="http://schemas.microsoft.com/office/powerpoint/2010/main" val="2137005534"/>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sz="3200" dirty="0" smtClean="0">
                <a:solidFill>
                  <a:srgbClr val="FFCC00"/>
                </a:solidFill>
                <a:latin typeface="Verdana" pitchFamily="34" charset="0"/>
                <a:ea typeface="宋体" pitchFamily="2" charset="-122"/>
              </a:rPr>
              <a:t>Summary</a:t>
            </a: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1" y="1347114"/>
            <a:ext cx="3537850" cy="3260631"/>
          </a:xfrm>
          <a:prstGeom prst="rect">
            <a:avLst/>
          </a:prstGeom>
        </p:spPr>
      </p:pic>
      <p:grpSp>
        <p:nvGrpSpPr>
          <p:cNvPr id="7" name="Group 6"/>
          <p:cNvGrpSpPr/>
          <p:nvPr/>
        </p:nvGrpSpPr>
        <p:grpSpPr>
          <a:xfrm>
            <a:off x="4834894" y="1593232"/>
            <a:ext cx="3823213" cy="3053494"/>
            <a:chOff x="4834894" y="1593232"/>
            <a:chExt cx="3823213" cy="3053494"/>
          </a:xfrm>
        </p:grpSpPr>
        <p:graphicFrame>
          <p:nvGraphicFramePr>
            <p:cNvPr id="28" name="Chart 27" descr="A 2D plot on a Cartesian plane, where the axes are gesture typing clarity and gesture typing speed and both range from 0 to 1. A set of points that runs roughly linearly from (0.3, 1.0) (marked as GK-S) to (1.0, 0.3) (marked as GK-C) is shown in red, and represents a 2D Pareto front. The point that is right in the middle of that set of points is marked GK-D, and has coordinates of (0.74, 0.74). It too is shown in read because it is a member of the set. Just southwest of GK-D (and disjoint from the set) is a blue point marked GK-T. Its coordinates are (0.71, 0.70). Finally, there is a blue point that is very far southwest of that point marked Qwerty. Its coordinates are (0.49, 0.44)."/>
            <p:cNvGraphicFramePr/>
            <p:nvPr>
              <p:extLst>
                <p:ext uri="{D42A27DB-BD31-4B8C-83A1-F6EECF244321}">
                  <p14:modId xmlns:p14="http://schemas.microsoft.com/office/powerpoint/2010/main" val="1915077208"/>
                </p:ext>
              </p:extLst>
            </p:nvPr>
          </p:nvGraphicFramePr>
          <p:xfrm>
            <a:off x="4834894" y="1593232"/>
            <a:ext cx="3823213" cy="3053494"/>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p:cNvSpPr txBox="1"/>
            <p:nvPr/>
          </p:nvSpPr>
          <p:spPr>
            <a:xfrm>
              <a:off x="5314277" y="4156168"/>
              <a:ext cx="520151" cy="230832"/>
            </a:xfrm>
            <a:prstGeom prst="rect">
              <a:avLst/>
            </a:prstGeom>
            <a:noFill/>
          </p:spPr>
          <p:txBody>
            <a:bodyPr wrap="none" rtlCol="0">
              <a:spAutoFit/>
            </a:bodyPr>
            <a:lstStyle/>
            <a:p>
              <a:pPr algn="ctr"/>
              <a:r>
                <a:rPr lang="en-US" sz="900" dirty="0" smtClean="0">
                  <a:solidFill>
                    <a:srgbClr val="FFFFFF"/>
                  </a:solidFill>
                </a:rPr>
                <a:t>0.256</a:t>
              </a:r>
              <a:endParaRPr lang="en-US" sz="900" dirty="0">
                <a:solidFill>
                  <a:srgbClr val="FFFFFF"/>
                </a:solidFill>
              </a:endParaRPr>
            </a:p>
          </p:txBody>
        </p:sp>
        <p:sp>
          <p:nvSpPr>
            <p:cNvPr id="34" name="TextBox 33"/>
            <p:cNvSpPr txBox="1"/>
            <p:nvPr/>
          </p:nvSpPr>
          <p:spPr>
            <a:xfrm>
              <a:off x="5853233" y="4162305"/>
              <a:ext cx="520151" cy="230832"/>
            </a:xfrm>
            <a:prstGeom prst="rect">
              <a:avLst/>
            </a:prstGeom>
            <a:noFill/>
          </p:spPr>
          <p:txBody>
            <a:bodyPr wrap="none" rtlCol="0">
              <a:spAutoFit/>
            </a:bodyPr>
            <a:lstStyle/>
            <a:p>
              <a:pPr algn="ctr"/>
              <a:r>
                <a:rPr lang="en-US" sz="900" dirty="0" smtClean="0">
                  <a:solidFill>
                    <a:srgbClr val="FFFFFF"/>
                  </a:solidFill>
                </a:rPr>
                <a:t>0.311</a:t>
              </a:r>
              <a:endParaRPr lang="en-US" sz="900" dirty="0">
                <a:solidFill>
                  <a:srgbClr val="FFFFFF"/>
                </a:solidFill>
              </a:endParaRPr>
            </a:p>
          </p:txBody>
        </p:sp>
        <p:sp>
          <p:nvSpPr>
            <p:cNvPr id="35" name="TextBox 34"/>
            <p:cNvSpPr txBox="1"/>
            <p:nvPr/>
          </p:nvSpPr>
          <p:spPr>
            <a:xfrm>
              <a:off x="6381965" y="4162305"/>
              <a:ext cx="520151" cy="230832"/>
            </a:xfrm>
            <a:prstGeom prst="rect">
              <a:avLst/>
            </a:prstGeom>
            <a:noFill/>
          </p:spPr>
          <p:txBody>
            <a:bodyPr wrap="none" rtlCol="0">
              <a:spAutoFit/>
            </a:bodyPr>
            <a:lstStyle/>
            <a:p>
              <a:pPr algn="ctr"/>
              <a:r>
                <a:rPr lang="en-US" sz="900" dirty="0" smtClean="0">
                  <a:solidFill>
                    <a:srgbClr val="FFFFFF"/>
                  </a:solidFill>
                </a:rPr>
                <a:t>0.367</a:t>
              </a:r>
              <a:endParaRPr lang="en-US" sz="900" dirty="0">
                <a:solidFill>
                  <a:srgbClr val="FFFFFF"/>
                </a:solidFill>
              </a:endParaRPr>
            </a:p>
          </p:txBody>
        </p:sp>
        <p:sp>
          <p:nvSpPr>
            <p:cNvPr id="36" name="TextBox 35"/>
            <p:cNvSpPr txBox="1"/>
            <p:nvPr/>
          </p:nvSpPr>
          <p:spPr>
            <a:xfrm>
              <a:off x="6910627" y="4162305"/>
              <a:ext cx="520151" cy="230832"/>
            </a:xfrm>
            <a:prstGeom prst="rect">
              <a:avLst/>
            </a:prstGeom>
            <a:noFill/>
          </p:spPr>
          <p:txBody>
            <a:bodyPr wrap="none" rtlCol="0">
              <a:spAutoFit/>
            </a:bodyPr>
            <a:lstStyle/>
            <a:p>
              <a:pPr algn="ctr"/>
              <a:r>
                <a:rPr lang="en-US" sz="900" dirty="0" smtClean="0">
                  <a:solidFill>
                    <a:srgbClr val="FFFFFF"/>
                  </a:solidFill>
                </a:rPr>
                <a:t>0.422</a:t>
              </a:r>
              <a:endParaRPr lang="en-US" sz="900" dirty="0">
                <a:solidFill>
                  <a:srgbClr val="FFFFFF"/>
                </a:solidFill>
              </a:endParaRPr>
            </a:p>
          </p:txBody>
        </p:sp>
        <p:sp>
          <p:nvSpPr>
            <p:cNvPr id="37" name="TextBox 36"/>
            <p:cNvSpPr txBox="1"/>
            <p:nvPr/>
          </p:nvSpPr>
          <p:spPr>
            <a:xfrm>
              <a:off x="7439359" y="4162305"/>
              <a:ext cx="520151" cy="230832"/>
            </a:xfrm>
            <a:prstGeom prst="rect">
              <a:avLst/>
            </a:prstGeom>
            <a:noFill/>
          </p:spPr>
          <p:txBody>
            <a:bodyPr wrap="none" rtlCol="0">
              <a:spAutoFit/>
            </a:bodyPr>
            <a:lstStyle/>
            <a:p>
              <a:pPr algn="ctr"/>
              <a:r>
                <a:rPr lang="en-US" sz="900" dirty="0" smtClean="0">
                  <a:solidFill>
                    <a:srgbClr val="FFFFFF"/>
                  </a:solidFill>
                </a:rPr>
                <a:t>0.477</a:t>
              </a:r>
              <a:endParaRPr lang="en-US" sz="900" dirty="0">
                <a:solidFill>
                  <a:srgbClr val="FFFFFF"/>
                </a:solidFill>
              </a:endParaRPr>
            </a:p>
          </p:txBody>
        </p:sp>
        <p:sp>
          <p:nvSpPr>
            <p:cNvPr id="38" name="TextBox 37"/>
            <p:cNvSpPr txBox="1"/>
            <p:nvPr/>
          </p:nvSpPr>
          <p:spPr>
            <a:xfrm>
              <a:off x="7968091" y="4162305"/>
              <a:ext cx="520151" cy="230832"/>
            </a:xfrm>
            <a:prstGeom prst="rect">
              <a:avLst/>
            </a:prstGeom>
            <a:noFill/>
          </p:spPr>
          <p:txBody>
            <a:bodyPr wrap="none" rtlCol="0">
              <a:spAutoFit/>
            </a:bodyPr>
            <a:lstStyle/>
            <a:p>
              <a:pPr algn="ctr"/>
              <a:r>
                <a:rPr lang="en-US" sz="900" dirty="0" smtClean="0">
                  <a:solidFill>
                    <a:srgbClr val="FFFFFF"/>
                  </a:solidFill>
                </a:rPr>
                <a:t>0.533</a:t>
              </a:r>
              <a:endParaRPr lang="en-US" sz="900" dirty="0">
                <a:solidFill>
                  <a:srgbClr val="FFFFFF"/>
                </a:solidFill>
              </a:endParaRPr>
            </a:p>
          </p:txBody>
        </p:sp>
        <p:sp>
          <p:nvSpPr>
            <p:cNvPr id="39" name="TextBox 38"/>
            <p:cNvSpPr txBox="1"/>
            <p:nvPr/>
          </p:nvSpPr>
          <p:spPr>
            <a:xfrm>
              <a:off x="5137020" y="3991540"/>
              <a:ext cx="453970" cy="230832"/>
            </a:xfrm>
            <a:prstGeom prst="rect">
              <a:avLst/>
            </a:prstGeom>
            <a:noFill/>
          </p:spPr>
          <p:txBody>
            <a:bodyPr wrap="none" rtlCol="0">
              <a:spAutoFit/>
            </a:bodyPr>
            <a:lstStyle/>
            <a:p>
              <a:pPr algn="ctr"/>
              <a:r>
                <a:rPr lang="en-US" sz="900" dirty="0" smtClean="0">
                  <a:solidFill>
                    <a:srgbClr val="FFFFFF"/>
                  </a:solidFill>
                </a:rPr>
                <a:t>50.6</a:t>
              </a:r>
              <a:endParaRPr lang="en-US" sz="900" dirty="0">
                <a:solidFill>
                  <a:srgbClr val="FFFFFF"/>
                </a:solidFill>
              </a:endParaRPr>
            </a:p>
          </p:txBody>
        </p:sp>
        <p:sp>
          <p:nvSpPr>
            <p:cNvPr id="40" name="TextBox 39"/>
            <p:cNvSpPr txBox="1"/>
            <p:nvPr/>
          </p:nvSpPr>
          <p:spPr>
            <a:xfrm>
              <a:off x="5140617" y="3528834"/>
              <a:ext cx="446776" cy="230832"/>
            </a:xfrm>
            <a:prstGeom prst="rect">
              <a:avLst/>
            </a:prstGeom>
            <a:noFill/>
          </p:spPr>
          <p:txBody>
            <a:bodyPr wrap="none" rtlCol="0">
              <a:spAutoFit/>
            </a:bodyPr>
            <a:lstStyle/>
            <a:p>
              <a:pPr algn="ctr"/>
              <a:r>
                <a:rPr lang="en-US" sz="900" dirty="0" smtClean="0">
                  <a:solidFill>
                    <a:srgbClr val="FFFFFF"/>
                  </a:solidFill>
                </a:rPr>
                <a:t>56.1</a:t>
              </a:r>
              <a:endParaRPr lang="en-US" sz="900" dirty="0">
                <a:solidFill>
                  <a:srgbClr val="FFFFFF"/>
                </a:solidFill>
              </a:endParaRPr>
            </a:p>
          </p:txBody>
        </p:sp>
        <p:sp>
          <p:nvSpPr>
            <p:cNvPr id="41" name="TextBox 40"/>
            <p:cNvSpPr txBox="1"/>
            <p:nvPr/>
          </p:nvSpPr>
          <p:spPr>
            <a:xfrm>
              <a:off x="5137020" y="3024254"/>
              <a:ext cx="453970" cy="230832"/>
            </a:xfrm>
            <a:prstGeom prst="rect">
              <a:avLst/>
            </a:prstGeom>
            <a:noFill/>
          </p:spPr>
          <p:txBody>
            <a:bodyPr wrap="none" rtlCol="0">
              <a:spAutoFit/>
            </a:bodyPr>
            <a:lstStyle/>
            <a:p>
              <a:pPr algn="ctr"/>
              <a:r>
                <a:rPr lang="en-US" sz="900" dirty="0" smtClean="0">
                  <a:solidFill>
                    <a:srgbClr val="FFFFFF"/>
                  </a:solidFill>
                </a:rPr>
                <a:t>61.5</a:t>
              </a:r>
              <a:endParaRPr lang="en-US" sz="900" dirty="0">
                <a:solidFill>
                  <a:srgbClr val="FFFFFF"/>
                </a:solidFill>
              </a:endParaRPr>
            </a:p>
          </p:txBody>
        </p:sp>
        <p:sp>
          <p:nvSpPr>
            <p:cNvPr id="42" name="TextBox 41"/>
            <p:cNvSpPr txBox="1"/>
            <p:nvPr/>
          </p:nvSpPr>
          <p:spPr>
            <a:xfrm>
              <a:off x="5137020" y="2534753"/>
              <a:ext cx="453970" cy="230832"/>
            </a:xfrm>
            <a:prstGeom prst="rect">
              <a:avLst/>
            </a:prstGeom>
            <a:noFill/>
          </p:spPr>
          <p:txBody>
            <a:bodyPr wrap="none" rtlCol="0">
              <a:spAutoFit/>
            </a:bodyPr>
            <a:lstStyle/>
            <a:p>
              <a:pPr algn="ctr"/>
              <a:r>
                <a:rPr lang="en-US" sz="900" dirty="0" smtClean="0">
                  <a:solidFill>
                    <a:srgbClr val="FFFFFF"/>
                  </a:solidFill>
                </a:rPr>
                <a:t>67.0</a:t>
              </a:r>
              <a:endParaRPr lang="en-US" sz="900" dirty="0">
                <a:solidFill>
                  <a:srgbClr val="FFFFFF"/>
                </a:solidFill>
              </a:endParaRPr>
            </a:p>
          </p:txBody>
        </p:sp>
        <p:sp>
          <p:nvSpPr>
            <p:cNvPr id="43" name="TextBox 42"/>
            <p:cNvSpPr txBox="1"/>
            <p:nvPr/>
          </p:nvSpPr>
          <p:spPr>
            <a:xfrm>
              <a:off x="5137020" y="2055926"/>
              <a:ext cx="453970" cy="230832"/>
            </a:xfrm>
            <a:prstGeom prst="rect">
              <a:avLst/>
            </a:prstGeom>
            <a:noFill/>
          </p:spPr>
          <p:txBody>
            <a:bodyPr wrap="none" rtlCol="0">
              <a:spAutoFit/>
            </a:bodyPr>
            <a:lstStyle/>
            <a:p>
              <a:pPr algn="ctr"/>
              <a:r>
                <a:rPr lang="en-US" sz="900" dirty="0" smtClean="0">
                  <a:solidFill>
                    <a:srgbClr val="FFFFFF"/>
                  </a:solidFill>
                </a:rPr>
                <a:t>72.5</a:t>
              </a:r>
              <a:endParaRPr lang="en-US" sz="900" dirty="0">
                <a:solidFill>
                  <a:srgbClr val="FFFFFF"/>
                </a:solidFill>
              </a:endParaRPr>
            </a:p>
          </p:txBody>
        </p:sp>
        <p:sp>
          <p:nvSpPr>
            <p:cNvPr id="44" name="TextBox 43"/>
            <p:cNvSpPr txBox="1"/>
            <p:nvPr/>
          </p:nvSpPr>
          <p:spPr>
            <a:xfrm>
              <a:off x="5137020" y="1593232"/>
              <a:ext cx="453970" cy="230832"/>
            </a:xfrm>
            <a:prstGeom prst="rect">
              <a:avLst/>
            </a:prstGeom>
            <a:noFill/>
          </p:spPr>
          <p:txBody>
            <a:bodyPr wrap="none" rtlCol="0">
              <a:spAutoFit/>
            </a:bodyPr>
            <a:lstStyle/>
            <a:p>
              <a:pPr algn="ctr"/>
              <a:r>
                <a:rPr lang="en-US" sz="900" dirty="0" smtClean="0">
                  <a:solidFill>
                    <a:srgbClr val="FFFFFF"/>
                  </a:solidFill>
                </a:rPr>
                <a:t>77.9</a:t>
              </a:r>
              <a:endParaRPr lang="en-US" sz="900" dirty="0">
                <a:solidFill>
                  <a:srgbClr val="FFFFFF"/>
                </a:solidFill>
              </a:endParaRPr>
            </a:p>
          </p:txBody>
        </p:sp>
      </p:grpSp>
      <p:grpSp>
        <p:nvGrpSpPr>
          <p:cNvPr id="10" name="Group 9"/>
          <p:cNvGrpSpPr/>
          <p:nvPr/>
        </p:nvGrpSpPr>
        <p:grpSpPr>
          <a:xfrm>
            <a:off x="4783408" y="5011345"/>
            <a:ext cx="2552086" cy="1478006"/>
            <a:chOff x="4783408" y="5011345"/>
            <a:chExt cx="2552086" cy="1478006"/>
          </a:xfrm>
        </p:grpSpPr>
        <p:pic>
          <p:nvPicPr>
            <p:cNvPr id="45" name="Picture 44"/>
            <p:cNvPicPr>
              <a:picLocks noChangeAspect="1"/>
            </p:cNvPicPr>
            <p:nvPr/>
          </p:nvPicPr>
          <p:blipFill>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4783408" y="5011345"/>
              <a:ext cx="2552086" cy="1169624"/>
            </a:xfrm>
            <a:prstGeom prst="rect">
              <a:avLst/>
            </a:prstGeom>
          </p:spPr>
        </p:pic>
        <p:sp>
          <p:nvSpPr>
            <p:cNvPr id="46" name="Content Placeholder 2"/>
            <p:cNvSpPr txBox="1">
              <a:spLocks/>
            </p:cNvSpPr>
            <p:nvPr/>
          </p:nvSpPr>
          <p:spPr bwMode="auto">
            <a:xfrm>
              <a:off x="4783408" y="6215293"/>
              <a:ext cx="2552084" cy="2740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200" dirty="0" smtClean="0"/>
                <a:t>GK-T</a:t>
              </a:r>
              <a:endParaRPr lang="en-US" sz="1100" dirty="0" smtClean="0"/>
            </a:p>
          </p:txBody>
        </p:sp>
      </p:grpSp>
      <p:grpSp>
        <p:nvGrpSpPr>
          <p:cNvPr id="9" name="Group 8"/>
          <p:cNvGrpSpPr/>
          <p:nvPr/>
        </p:nvGrpSpPr>
        <p:grpSpPr>
          <a:xfrm>
            <a:off x="1723053" y="5011347"/>
            <a:ext cx="2552084" cy="1478004"/>
            <a:chOff x="1723053" y="5011347"/>
            <a:chExt cx="2552084" cy="1478004"/>
          </a:xfrm>
        </p:grpSpPr>
        <p:pic>
          <p:nvPicPr>
            <p:cNvPr id="47" name="Picture 46"/>
            <p:cNvPicPr>
              <a:picLocks noChangeAspect="1"/>
            </p:cNvPicPr>
            <p:nvPr/>
          </p:nvPicPr>
          <p:blipFill>
            <a:blip r:embed="rId7" cstate="print">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1723053" y="5011347"/>
              <a:ext cx="2552084" cy="1169622"/>
            </a:xfrm>
            <a:prstGeom prst="rect">
              <a:avLst/>
            </a:prstGeom>
          </p:spPr>
        </p:pic>
        <p:sp>
          <p:nvSpPr>
            <p:cNvPr id="48" name="Content Placeholder 2"/>
            <p:cNvSpPr txBox="1">
              <a:spLocks/>
            </p:cNvSpPr>
            <p:nvPr/>
          </p:nvSpPr>
          <p:spPr bwMode="auto">
            <a:xfrm>
              <a:off x="1723053" y="6215293"/>
              <a:ext cx="2552084" cy="2740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1200" dirty="0" smtClean="0"/>
                <a:t>GK-D</a:t>
              </a:r>
              <a:endParaRPr lang="en-US" sz="1100" dirty="0" smtClean="0"/>
            </a:p>
          </p:txBody>
        </p:sp>
      </p:grpSp>
    </p:spTree>
    <p:extLst>
      <p:ext uri="{BB962C8B-B14F-4D97-AF65-F5344CB8AC3E}">
        <p14:creationId xmlns:p14="http://schemas.microsoft.com/office/powerpoint/2010/main" val="3269642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7063" y="2866095"/>
            <a:ext cx="7920037" cy="523220"/>
          </a:xfrm>
          <a:prstGeom prst="rect">
            <a:avLst/>
          </a:prstGeom>
          <a:noFill/>
        </p:spPr>
        <p:txBody>
          <a:bodyPr vert="horz" wrap="square" rtlCol="0">
            <a:spAutoFit/>
          </a:bodyPr>
          <a:lstStyle/>
          <a:p>
            <a:pPr algn="ctr"/>
            <a:r>
              <a:rPr lang="en-US" sz="2800" dirty="0" smtClean="0">
                <a:solidFill>
                  <a:schemeClr val="accent6"/>
                </a:solidFill>
              </a:rPr>
              <a:t>Key Disadvantage:</a:t>
            </a:r>
            <a:endParaRPr lang="en-US" sz="2400" dirty="0">
              <a:solidFill>
                <a:schemeClr val="accent6"/>
              </a:solidFill>
            </a:endParaRPr>
          </a:p>
        </p:txBody>
      </p:sp>
      <p:sp>
        <p:nvSpPr>
          <p:cNvPr id="7" name="Rectangle 6"/>
          <p:cNvSpPr/>
          <p:nvPr/>
        </p:nvSpPr>
        <p:spPr>
          <a:xfrm>
            <a:off x="2812853" y="3468686"/>
            <a:ext cx="3544835" cy="523220"/>
          </a:xfrm>
          <a:prstGeom prst="rect">
            <a:avLst/>
          </a:prstGeom>
        </p:spPr>
        <p:txBody>
          <a:bodyPr wrap="none">
            <a:spAutoFit/>
          </a:bodyPr>
          <a:lstStyle/>
          <a:p>
            <a:pPr lvl="0" algn="ctr"/>
            <a:r>
              <a:rPr lang="en-US" sz="2800" dirty="0" smtClean="0">
                <a:solidFill>
                  <a:schemeClr val="bg1"/>
                </a:solidFill>
              </a:rPr>
              <a:t>Gesture Ambiguity</a:t>
            </a:r>
            <a:endParaRPr lang="en-US" sz="2800" dirty="0">
              <a:solidFill>
                <a:schemeClr val="bg1"/>
              </a:solidFill>
            </a:endParaRPr>
          </a:p>
        </p:txBody>
      </p:sp>
    </p:spTree>
    <p:extLst>
      <p:ext uri="{BB962C8B-B14F-4D97-AF65-F5344CB8AC3E}">
        <p14:creationId xmlns:p14="http://schemas.microsoft.com/office/powerpoint/2010/main" val="30495453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5" name="Rectangle 10"/>
          <p:cNvSpPr>
            <a:spLocks noGrp="1" noChangeArrowheads="1"/>
          </p:cNvSpPr>
          <p:nvPr>
            <p:ph type="title"/>
          </p:nvPr>
        </p:nvSpPr>
        <p:spPr>
          <a:xfrm>
            <a:off x="685800" y="222250"/>
            <a:ext cx="7772400" cy="838200"/>
          </a:xfrm>
          <a:noFill/>
        </p:spPr>
        <p:txBody>
          <a:bodyPr lIns="92075" tIns="46038" rIns="92075" bIns="46038"/>
          <a:lstStyle/>
          <a:p>
            <a:r>
              <a:rPr lang="en-US" altLang="zh-CN" dirty="0" smtClean="0">
                <a:solidFill>
                  <a:srgbClr val="FFCC00"/>
                </a:solidFill>
                <a:ea typeface="宋体" pitchFamily="2" charset="-122"/>
              </a:rPr>
              <a:t>Sources of Error</a:t>
            </a:r>
            <a:endParaRPr lang="en-US" altLang="zh-CN" sz="3200" dirty="0" smtClean="0">
              <a:solidFill>
                <a:srgbClr val="FFCC00"/>
              </a:solidFill>
              <a:latin typeface="Verdana" pitchFamily="34" charset="0"/>
              <a:ea typeface="宋体" pitchFamily="2" charset="-122"/>
            </a:endParaRPr>
          </a:p>
        </p:txBody>
      </p:sp>
      <p:sp>
        <p:nvSpPr>
          <p:cNvPr id="10246" name="Line 11"/>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3033399"/>
              </p:ext>
            </p:extLst>
          </p:nvPr>
        </p:nvGraphicFramePr>
        <p:xfrm>
          <a:off x="1138637" y="1822127"/>
          <a:ext cx="6866728" cy="3625028"/>
        </p:xfrm>
        <a:graphic>
          <a:graphicData uri="http://schemas.openxmlformats.org/drawingml/2006/table">
            <a:tbl>
              <a:tblPr>
                <a:tableStyleId>{5C22544A-7EE6-4342-B048-85BDC9FD1C3A}</a:tableStyleId>
              </a:tblPr>
              <a:tblGrid>
                <a:gridCol w="1587442"/>
                <a:gridCol w="2852410"/>
                <a:gridCol w="2426876"/>
              </a:tblGrid>
              <a:tr h="3298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79646"/>
                          </a:solidFill>
                          <a:effectLst/>
                          <a:uLnTx/>
                          <a:uFillTx/>
                          <a:latin typeface="Verdana"/>
                          <a:ea typeface="+mn-ea"/>
                          <a:cs typeface="Verdana"/>
                        </a:rPr>
                        <a:t>Method</a:t>
                      </a:r>
                      <a:endParaRPr lang="en-US" sz="1400" dirty="0">
                        <a:solidFill>
                          <a:srgbClr val="FFFFFF"/>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F79646"/>
                          </a:solidFill>
                          <a:latin typeface="Verdana"/>
                          <a:cs typeface="Verdana"/>
                        </a:rPr>
                        <a:t>Sources of Error</a:t>
                      </a: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smtClean="0">
                        <a:solidFill>
                          <a:srgbClr val="F79646"/>
                        </a:solidFill>
                        <a:latin typeface="Verdana"/>
                        <a:cs typeface="Verdana"/>
                      </a:endParaRPr>
                    </a:p>
                  </a:txBody>
                  <a:tcPr anchor="ctr">
                    <a:lnL w="19050" cap="flat" cmpd="sng" algn="ctr">
                      <a:solidFill>
                        <a:prstClr val="white">
                          <a:lumMod val="50000"/>
                        </a:prst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dash"/>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629634">
                <a:tc>
                  <a:txBody>
                    <a:bodyPr/>
                    <a:lstStyle/>
                    <a:p>
                      <a:pPr algn="ctr"/>
                      <a:r>
                        <a:rPr lang="en-US" dirty="0" smtClean="0">
                          <a:solidFill>
                            <a:schemeClr val="bg1"/>
                          </a:solidFill>
                          <a:latin typeface="Verdana"/>
                          <a:cs typeface="Verdana"/>
                        </a:rPr>
                        <a:t>Touch Typing</a:t>
                      </a:r>
                      <a:endParaRPr lang="en-US" dirty="0">
                        <a:solidFill>
                          <a:schemeClr val="bg1"/>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solidFill>
                          <a:srgbClr val="FFFFFF"/>
                        </a:solidFill>
                        <a:latin typeface="Verdana"/>
                        <a:cs typeface="Verdana"/>
                      </a:endParaRPr>
                    </a:p>
                  </a:txBody>
                  <a:tcPr>
                    <a:lnL w="19050" cap="flat" cmpd="sng" algn="ctr">
                      <a:solidFill>
                        <a:prstClr val="white">
                          <a:lumMod val="50000"/>
                        </a:prstClr>
                      </a:solidFill>
                      <a:prstDash val="solid"/>
                      <a:round/>
                      <a:headEnd type="none" w="med" len="med"/>
                      <a:tailEnd type="none" w="med" len="med"/>
                    </a:lnL>
                    <a:lnR w="571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solidFill>
                          <a:srgbClr val="FFFFFF"/>
                        </a:solidFill>
                        <a:latin typeface="Verdana"/>
                        <a:cs typeface="Verdana"/>
                      </a:endParaRPr>
                    </a:p>
                  </a:txBody>
                  <a:tcPr>
                    <a:lnL w="571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1629634">
                <a:tc>
                  <a:txBody>
                    <a:bodyPr/>
                    <a:lstStyle/>
                    <a:p>
                      <a:pPr algn="ctr"/>
                      <a:r>
                        <a:rPr lang="en-US" dirty="0" smtClean="0">
                          <a:solidFill>
                            <a:schemeClr val="bg1"/>
                          </a:solidFill>
                          <a:latin typeface="Verdana"/>
                          <a:cs typeface="Verdana"/>
                        </a:rPr>
                        <a:t>Gesture Typing</a:t>
                      </a:r>
                      <a:endParaRPr lang="en-US" dirty="0">
                        <a:solidFill>
                          <a:schemeClr val="bg1"/>
                        </a:solidFill>
                        <a:latin typeface="Verdana"/>
                        <a:cs typeface="Verdana"/>
                      </a:endParaRPr>
                    </a:p>
                  </a:txBody>
                  <a:tcPr anchor="ctr">
                    <a:lnL w="12700" cap="flat" cmpd="sng" algn="ctr">
                      <a:noFill/>
                      <a:prstDash val="dash"/>
                      <a:round/>
                      <a:headEnd type="none" w="med" len="med"/>
                      <a:tailEnd type="none" w="med" len="med"/>
                    </a:lnL>
                    <a:lnR w="19050" cap="flat" cmpd="sng" algn="ctr">
                      <a:solidFill>
                        <a:prstClr val="white">
                          <a:lumMod val="50000"/>
                        </a:prstClr>
                      </a:solid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smtClean="0">
                        <a:solidFill>
                          <a:srgbClr val="FFFFFF"/>
                        </a:solidFill>
                        <a:latin typeface="Verdana"/>
                        <a:cs typeface="Verdana"/>
                      </a:endParaRPr>
                    </a:p>
                  </a:txBody>
                  <a:tcPr>
                    <a:lnL w="19050" cap="flat" cmpd="sng" algn="ctr">
                      <a:solidFill>
                        <a:prstClr val="white">
                          <a:lumMod val="50000"/>
                        </a:prst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smtClean="0">
                        <a:solidFill>
                          <a:srgbClr val="FFFFFF"/>
                        </a:solidFill>
                        <a:latin typeface="Verdana"/>
                        <a:cs typeface="Verdana"/>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prstClr val="white">
                          <a:lumMod val="50000"/>
                        </a:prst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5" name="Group 4"/>
          <p:cNvGrpSpPr/>
          <p:nvPr/>
        </p:nvGrpSpPr>
        <p:grpSpPr>
          <a:xfrm>
            <a:off x="3010031" y="2185911"/>
            <a:ext cx="2281206" cy="1506659"/>
            <a:chOff x="3010031" y="2185911"/>
            <a:chExt cx="2281206" cy="1506659"/>
          </a:xfrm>
        </p:grpSpPr>
        <p:pic>
          <p:nvPicPr>
            <p:cNvPr id="3" name="Picture 2" descr="sloppy_input.jpg"/>
            <p:cNvPicPr>
              <a:picLocks noChangeAspect="1"/>
            </p:cNvPicPr>
            <p:nvPr/>
          </p:nvPicPr>
          <p:blipFill rotWithShape="1">
            <a:blip r:embed="rId3" cstate="print">
              <a:extLst>
                <a:ext uri="{28A0092B-C50C-407E-A947-70E740481C1C}">
                  <a14:useLocalDpi xmlns:a14="http://schemas.microsoft.com/office/drawing/2010/main" val="0"/>
                </a:ext>
              </a:extLst>
            </a:blip>
            <a:srcRect r="25411"/>
            <a:stretch/>
          </p:blipFill>
          <p:spPr>
            <a:xfrm>
              <a:off x="3329505" y="2573045"/>
              <a:ext cx="1642258" cy="1119525"/>
            </a:xfrm>
            <a:prstGeom prst="rect">
              <a:avLst/>
            </a:prstGeom>
          </p:spPr>
        </p:pic>
        <p:sp>
          <p:nvSpPr>
            <p:cNvPr id="2" name="Rectangle 1"/>
            <p:cNvSpPr/>
            <p:nvPr/>
          </p:nvSpPr>
          <p:spPr>
            <a:xfrm>
              <a:off x="3010031" y="2185911"/>
              <a:ext cx="2281206" cy="369332"/>
            </a:xfrm>
            <a:prstGeom prst="rect">
              <a:avLst/>
            </a:prstGeom>
          </p:spPr>
          <p:txBody>
            <a:bodyPr wrap="none">
              <a:spAutoFit/>
            </a:bodyPr>
            <a:lstStyle/>
            <a:p>
              <a:pPr algn="ctr" fontAlgn="auto">
                <a:spcBef>
                  <a:spcPts val="0"/>
                </a:spcBef>
                <a:spcAft>
                  <a:spcPts val="0"/>
                </a:spcAft>
                <a:defRPr/>
              </a:pPr>
              <a:r>
                <a:rPr lang="en-US" dirty="0">
                  <a:solidFill>
                    <a:srgbClr val="FFFFFF"/>
                  </a:solidFill>
                  <a:latin typeface="Verdana"/>
                  <a:cs typeface="Verdana"/>
                </a:rPr>
                <a:t>Sloppy User Input</a:t>
              </a:r>
              <a:endParaRPr lang="en-US" sz="1600" dirty="0">
                <a:solidFill>
                  <a:srgbClr val="FFFFFF"/>
                </a:solidFill>
                <a:latin typeface="Verdana"/>
                <a:cs typeface="Verdana"/>
              </a:endParaRPr>
            </a:p>
          </p:txBody>
        </p:sp>
      </p:grpSp>
      <p:grpSp>
        <p:nvGrpSpPr>
          <p:cNvPr id="7" name="Group 6"/>
          <p:cNvGrpSpPr/>
          <p:nvPr/>
        </p:nvGrpSpPr>
        <p:grpSpPr>
          <a:xfrm>
            <a:off x="3010031" y="3815934"/>
            <a:ext cx="2281206" cy="1511991"/>
            <a:chOff x="3010031" y="3815934"/>
            <a:chExt cx="2281206" cy="1511991"/>
          </a:xfrm>
        </p:grpSpPr>
        <p:pic>
          <p:nvPicPr>
            <p:cNvPr id="11" name="Picture 10" descr="sloppy_input.jpg"/>
            <p:cNvPicPr>
              <a:picLocks noChangeAspect="1"/>
            </p:cNvPicPr>
            <p:nvPr/>
          </p:nvPicPr>
          <p:blipFill rotWithShape="1">
            <a:blip r:embed="rId3" cstate="print">
              <a:extLst>
                <a:ext uri="{28A0092B-C50C-407E-A947-70E740481C1C}">
                  <a14:useLocalDpi xmlns:a14="http://schemas.microsoft.com/office/drawing/2010/main" val="0"/>
                </a:ext>
              </a:extLst>
            </a:blip>
            <a:srcRect r="25411"/>
            <a:stretch/>
          </p:blipFill>
          <p:spPr>
            <a:xfrm>
              <a:off x="3329505" y="4208400"/>
              <a:ext cx="1642258" cy="1119525"/>
            </a:xfrm>
            <a:prstGeom prst="rect">
              <a:avLst/>
            </a:prstGeom>
          </p:spPr>
        </p:pic>
        <p:sp>
          <p:nvSpPr>
            <p:cNvPr id="12" name="Rectangle 11"/>
            <p:cNvSpPr/>
            <p:nvPr/>
          </p:nvSpPr>
          <p:spPr>
            <a:xfrm>
              <a:off x="3010031" y="3815934"/>
              <a:ext cx="2281206" cy="369332"/>
            </a:xfrm>
            <a:prstGeom prst="rect">
              <a:avLst/>
            </a:prstGeom>
          </p:spPr>
          <p:txBody>
            <a:bodyPr wrap="none">
              <a:spAutoFit/>
            </a:bodyPr>
            <a:lstStyle/>
            <a:p>
              <a:pPr algn="ctr" fontAlgn="auto">
                <a:spcBef>
                  <a:spcPts val="0"/>
                </a:spcBef>
                <a:spcAft>
                  <a:spcPts val="0"/>
                </a:spcAft>
                <a:defRPr/>
              </a:pPr>
              <a:r>
                <a:rPr lang="en-US" dirty="0">
                  <a:solidFill>
                    <a:srgbClr val="FFFFFF"/>
                  </a:solidFill>
                  <a:latin typeface="Verdana"/>
                  <a:cs typeface="Verdana"/>
                </a:rPr>
                <a:t>Sloppy User Input</a:t>
              </a:r>
              <a:endParaRPr lang="en-US" sz="1600" dirty="0">
                <a:solidFill>
                  <a:srgbClr val="FFFFFF"/>
                </a:solidFill>
                <a:latin typeface="Verdana"/>
                <a:cs typeface="Verdana"/>
              </a:endParaRPr>
            </a:p>
          </p:txBody>
        </p:sp>
      </p:grpSp>
      <p:grpSp>
        <p:nvGrpSpPr>
          <p:cNvPr id="8" name="Group 7"/>
          <p:cNvGrpSpPr/>
          <p:nvPr/>
        </p:nvGrpSpPr>
        <p:grpSpPr>
          <a:xfrm>
            <a:off x="5683218" y="3815934"/>
            <a:ext cx="2344775" cy="1511990"/>
            <a:chOff x="5683218" y="3815934"/>
            <a:chExt cx="2344775" cy="1511990"/>
          </a:xfrm>
        </p:grpSpPr>
        <p:pic>
          <p:nvPicPr>
            <p:cNvPr id="6" name="Picture 5" descr="ambiguous gesture.jpg"/>
            <p:cNvPicPr>
              <a:picLocks noChangeAspect="1"/>
            </p:cNvPicPr>
            <p:nvPr/>
          </p:nvPicPr>
          <p:blipFill rotWithShape="1">
            <a:blip r:embed="rId4">
              <a:extLst>
                <a:ext uri="{28A0092B-C50C-407E-A947-70E740481C1C}">
                  <a14:useLocalDpi xmlns:a14="http://schemas.microsoft.com/office/drawing/2010/main" val="0"/>
                </a:ext>
              </a:extLst>
            </a:blip>
            <a:srcRect l="16393" t="14313" r="46874" b="44859"/>
            <a:stretch/>
          </p:blipFill>
          <p:spPr>
            <a:xfrm>
              <a:off x="6034476" y="4208399"/>
              <a:ext cx="1642258" cy="1119525"/>
            </a:xfrm>
            <a:prstGeom prst="rect">
              <a:avLst/>
            </a:prstGeom>
          </p:spPr>
        </p:pic>
        <p:sp>
          <p:nvSpPr>
            <p:cNvPr id="15" name="Rectangle 14"/>
            <p:cNvSpPr/>
            <p:nvPr/>
          </p:nvSpPr>
          <p:spPr>
            <a:xfrm>
              <a:off x="5683218" y="3815934"/>
              <a:ext cx="2344775" cy="369332"/>
            </a:xfrm>
            <a:prstGeom prst="rect">
              <a:avLst/>
            </a:prstGeom>
          </p:spPr>
          <p:txBody>
            <a:bodyPr wrap="none">
              <a:spAutoFit/>
            </a:bodyPr>
            <a:lstStyle/>
            <a:p>
              <a:pPr algn="ctr" fontAlgn="auto">
                <a:spcBef>
                  <a:spcPts val="0"/>
                </a:spcBef>
                <a:spcAft>
                  <a:spcPts val="0"/>
                </a:spcAft>
                <a:defRPr/>
              </a:pPr>
              <a:r>
                <a:rPr lang="en-US" dirty="0" smtClean="0">
                  <a:solidFill>
                    <a:srgbClr val="FFFFFF"/>
                  </a:solidFill>
                  <a:latin typeface="Verdana"/>
                  <a:cs typeface="Verdana"/>
                </a:rPr>
                <a:t>Gesture Ambiguity</a:t>
              </a:r>
              <a:endParaRPr lang="en-US" sz="1600" dirty="0">
                <a:solidFill>
                  <a:srgbClr val="FFFFFF"/>
                </a:solidFill>
                <a:latin typeface="Verdana"/>
                <a:cs typeface="Verdana"/>
              </a:endParaRPr>
            </a:p>
          </p:txBody>
        </p:sp>
      </p:grpSp>
    </p:spTree>
    <p:extLst>
      <p:ext uri="{BB962C8B-B14F-4D97-AF65-F5344CB8AC3E}">
        <p14:creationId xmlns:p14="http://schemas.microsoft.com/office/powerpoint/2010/main" val="23752193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4"/>
          <p:cNvSpPr>
            <a:spLocks noChangeArrowheads="1"/>
          </p:cNvSpPr>
          <p:nvPr/>
        </p:nvSpPr>
        <p:spPr bwMode="auto">
          <a:xfrm>
            <a:off x="685800" y="3009900"/>
            <a:ext cx="77724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r>
              <a:rPr lang="en-US" altLang="zh-CN" sz="3200" dirty="0" smtClean="0">
                <a:solidFill>
                  <a:srgbClr val="FFCC00"/>
                </a:solidFill>
                <a:ea typeface="宋体" pitchFamily="2" charset="-122"/>
              </a:rPr>
              <a:t>Pop Quiz</a:t>
            </a:r>
            <a:endParaRPr lang="en-US" altLang="zh-CN" sz="3200" dirty="0">
              <a:solidFill>
                <a:srgbClr val="FFCC00"/>
              </a:solidFill>
              <a:ea typeface="宋体" pitchFamily="2" charset="-122"/>
            </a:endParaRPr>
          </a:p>
        </p:txBody>
      </p:sp>
    </p:spTree>
    <p:extLst>
      <p:ext uri="{BB962C8B-B14F-4D97-AF65-F5344CB8AC3E}">
        <p14:creationId xmlns:p14="http://schemas.microsoft.com/office/powerpoint/2010/main" val="34194201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bwMode="auto">
          <a:xfrm>
            <a:off x="3614476" y="5495418"/>
            <a:ext cx="1915049" cy="3500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FFC000"/>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400">
                <a:solidFill>
                  <a:schemeClr val="tx2"/>
                </a:solidFill>
                <a:latin typeface="Arial Unicode MS" pitchFamily="34" charset="-122"/>
              </a:defRPr>
            </a:lvl2pPr>
            <a:lvl3pPr algn="ctr" rtl="0" eaLnBrk="0" fontAlgn="base" hangingPunct="0">
              <a:spcBef>
                <a:spcPct val="0"/>
              </a:spcBef>
              <a:spcAft>
                <a:spcPct val="0"/>
              </a:spcAft>
              <a:defRPr sz="4400">
                <a:solidFill>
                  <a:schemeClr val="tx2"/>
                </a:solidFill>
                <a:latin typeface="Arial Unicode MS" pitchFamily="34" charset="-122"/>
              </a:defRPr>
            </a:lvl3pPr>
            <a:lvl4pPr algn="ctr" rtl="0" eaLnBrk="0" fontAlgn="base" hangingPunct="0">
              <a:spcBef>
                <a:spcPct val="0"/>
              </a:spcBef>
              <a:spcAft>
                <a:spcPct val="0"/>
              </a:spcAft>
              <a:defRPr sz="4400">
                <a:solidFill>
                  <a:schemeClr val="tx2"/>
                </a:solidFill>
                <a:latin typeface="Arial Unicode MS" pitchFamily="34" charset="-122"/>
              </a:defRPr>
            </a:lvl4pPr>
            <a:lvl5pPr algn="ctr" rtl="0" eaLnBrk="0" fontAlgn="base" hangingPunct="0">
              <a:spcBef>
                <a:spcPct val="0"/>
              </a:spcBef>
              <a:spcAft>
                <a:spcPct val="0"/>
              </a:spcAft>
              <a:defRPr sz="4400">
                <a:solidFill>
                  <a:schemeClr val="tx2"/>
                </a:solidFill>
                <a:latin typeface="Arial Unicode MS" pitchFamily="34" charset="-122"/>
              </a:defRPr>
            </a:lvl5pPr>
            <a:lvl6pPr marL="457200" algn="ctr" rtl="0" fontAlgn="base">
              <a:spcBef>
                <a:spcPct val="0"/>
              </a:spcBef>
              <a:spcAft>
                <a:spcPct val="0"/>
              </a:spcAft>
              <a:defRPr sz="4400">
                <a:solidFill>
                  <a:schemeClr val="tx2"/>
                </a:solidFill>
                <a:latin typeface="Arial Unicode MS" pitchFamily="34" charset="-122"/>
              </a:defRPr>
            </a:lvl6pPr>
            <a:lvl7pPr marL="914400" algn="ctr" rtl="0" fontAlgn="base">
              <a:spcBef>
                <a:spcPct val="0"/>
              </a:spcBef>
              <a:spcAft>
                <a:spcPct val="0"/>
              </a:spcAft>
              <a:defRPr sz="4400">
                <a:solidFill>
                  <a:schemeClr val="tx2"/>
                </a:solidFill>
                <a:latin typeface="Arial Unicode MS" pitchFamily="34" charset="-122"/>
              </a:defRPr>
            </a:lvl7pPr>
            <a:lvl8pPr marL="1371600" algn="ctr" rtl="0" fontAlgn="base">
              <a:spcBef>
                <a:spcPct val="0"/>
              </a:spcBef>
              <a:spcAft>
                <a:spcPct val="0"/>
              </a:spcAft>
              <a:defRPr sz="4400">
                <a:solidFill>
                  <a:schemeClr val="tx2"/>
                </a:solidFill>
                <a:latin typeface="Arial Unicode MS" pitchFamily="34" charset="-122"/>
              </a:defRPr>
            </a:lvl8pPr>
            <a:lvl9pPr marL="1828800" algn="ctr" rtl="0" fontAlgn="base">
              <a:spcBef>
                <a:spcPct val="0"/>
              </a:spcBef>
              <a:spcAft>
                <a:spcPct val="0"/>
              </a:spcAft>
              <a:defRPr sz="4400">
                <a:solidFill>
                  <a:schemeClr val="tx2"/>
                </a:solidFill>
                <a:latin typeface="Arial Unicode MS" pitchFamily="34" charset="-122"/>
              </a:defRPr>
            </a:lvl9pPr>
          </a:lstStyle>
          <a:p>
            <a:r>
              <a:rPr lang="en-US" sz="2800" dirty="0" smtClean="0">
                <a:solidFill>
                  <a:schemeClr val="bg1"/>
                </a:solidFill>
                <a:effectLst/>
              </a:rPr>
              <a:t>Answer:</a:t>
            </a:r>
            <a:endParaRPr lang="en-US" sz="2800" dirty="0">
              <a:solidFill>
                <a:schemeClr val="bg1"/>
              </a:solidFill>
              <a:effectLst/>
            </a:endParaRPr>
          </a:p>
        </p:txBody>
      </p:sp>
      <p:sp>
        <p:nvSpPr>
          <p:cNvPr id="6" name="Title 1"/>
          <p:cNvSpPr txBox="1">
            <a:spLocks/>
          </p:cNvSpPr>
          <p:nvPr/>
        </p:nvSpPr>
        <p:spPr bwMode="auto">
          <a:xfrm>
            <a:off x="2390231" y="5947076"/>
            <a:ext cx="4363540" cy="5763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FFC000"/>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4400">
                <a:solidFill>
                  <a:schemeClr val="tx2"/>
                </a:solidFill>
                <a:latin typeface="Arial Unicode MS" pitchFamily="34" charset="-122"/>
              </a:defRPr>
            </a:lvl2pPr>
            <a:lvl3pPr algn="ctr" rtl="0" eaLnBrk="0" fontAlgn="base" hangingPunct="0">
              <a:spcBef>
                <a:spcPct val="0"/>
              </a:spcBef>
              <a:spcAft>
                <a:spcPct val="0"/>
              </a:spcAft>
              <a:defRPr sz="4400">
                <a:solidFill>
                  <a:schemeClr val="tx2"/>
                </a:solidFill>
                <a:latin typeface="Arial Unicode MS" pitchFamily="34" charset="-122"/>
              </a:defRPr>
            </a:lvl3pPr>
            <a:lvl4pPr algn="ctr" rtl="0" eaLnBrk="0" fontAlgn="base" hangingPunct="0">
              <a:spcBef>
                <a:spcPct val="0"/>
              </a:spcBef>
              <a:spcAft>
                <a:spcPct val="0"/>
              </a:spcAft>
              <a:defRPr sz="4400">
                <a:solidFill>
                  <a:schemeClr val="tx2"/>
                </a:solidFill>
                <a:latin typeface="Arial Unicode MS" pitchFamily="34" charset="-122"/>
              </a:defRPr>
            </a:lvl4pPr>
            <a:lvl5pPr algn="ctr" rtl="0" eaLnBrk="0" fontAlgn="base" hangingPunct="0">
              <a:spcBef>
                <a:spcPct val="0"/>
              </a:spcBef>
              <a:spcAft>
                <a:spcPct val="0"/>
              </a:spcAft>
              <a:defRPr sz="4400">
                <a:solidFill>
                  <a:schemeClr val="tx2"/>
                </a:solidFill>
                <a:latin typeface="Arial Unicode MS" pitchFamily="34" charset="-122"/>
              </a:defRPr>
            </a:lvl5pPr>
            <a:lvl6pPr marL="457200" algn="ctr" rtl="0" fontAlgn="base">
              <a:spcBef>
                <a:spcPct val="0"/>
              </a:spcBef>
              <a:spcAft>
                <a:spcPct val="0"/>
              </a:spcAft>
              <a:defRPr sz="4400">
                <a:solidFill>
                  <a:schemeClr val="tx2"/>
                </a:solidFill>
                <a:latin typeface="Arial Unicode MS" pitchFamily="34" charset="-122"/>
              </a:defRPr>
            </a:lvl6pPr>
            <a:lvl7pPr marL="914400" algn="ctr" rtl="0" fontAlgn="base">
              <a:spcBef>
                <a:spcPct val="0"/>
              </a:spcBef>
              <a:spcAft>
                <a:spcPct val="0"/>
              </a:spcAft>
              <a:defRPr sz="4400">
                <a:solidFill>
                  <a:schemeClr val="tx2"/>
                </a:solidFill>
                <a:latin typeface="Arial Unicode MS" pitchFamily="34" charset="-122"/>
              </a:defRPr>
            </a:lvl7pPr>
            <a:lvl8pPr marL="1371600" algn="ctr" rtl="0" fontAlgn="base">
              <a:spcBef>
                <a:spcPct val="0"/>
              </a:spcBef>
              <a:spcAft>
                <a:spcPct val="0"/>
              </a:spcAft>
              <a:defRPr sz="4400">
                <a:solidFill>
                  <a:schemeClr val="tx2"/>
                </a:solidFill>
                <a:latin typeface="Arial Unicode MS" pitchFamily="34" charset="-122"/>
              </a:defRPr>
            </a:lvl8pPr>
            <a:lvl9pPr marL="1828800" algn="ctr" rtl="0" fontAlgn="base">
              <a:spcBef>
                <a:spcPct val="0"/>
              </a:spcBef>
              <a:spcAft>
                <a:spcPct val="0"/>
              </a:spcAft>
              <a:defRPr sz="4400">
                <a:solidFill>
                  <a:schemeClr val="tx2"/>
                </a:solidFill>
                <a:latin typeface="Arial Unicode MS" pitchFamily="34" charset="-122"/>
              </a:defRPr>
            </a:lvl9pPr>
          </a:lstStyle>
          <a:p>
            <a:r>
              <a:rPr lang="en-US" sz="4800" b="1" dirty="0" smtClean="0">
                <a:solidFill>
                  <a:srgbClr val="FF0000"/>
                </a:solidFill>
                <a:effectLst/>
              </a:rPr>
              <a:t>SAME</a:t>
            </a:r>
            <a:endParaRPr lang="en-US" sz="4800" b="1" dirty="0">
              <a:solidFill>
                <a:srgbClr val="FF0000"/>
              </a:solidFill>
              <a:effectLst/>
            </a:endParaRPr>
          </a:p>
        </p:txBody>
      </p:sp>
      <p:grpSp>
        <p:nvGrpSpPr>
          <p:cNvPr id="9" name="Group 8"/>
          <p:cNvGrpSpPr/>
          <p:nvPr/>
        </p:nvGrpSpPr>
        <p:grpSpPr>
          <a:xfrm>
            <a:off x="1776723" y="640927"/>
            <a:ext cx="5610158" cy="4670413"/>
            <a:chOff x="1776723" y="718069"/>
            <a:chExt cx="5610158" cy="4670413"/>
          </a:xfrm>
        </p:grpSpPr>
        <p:sp>
          <p:nvSpPr>
            <p:cNvPr id="7" name="Rectangle 6"/>
            <p:cNvSpPr/>
            <p:nvPr/>
          </p:nvSpPr>
          <p:spPr>
            <a:xfrm>
              <a:off x="1856102" y="718069"/>
              <a:ext cx="5431798" cy="4670413"/>
            </a:xfrm>
            <a:prstGeom prst="rect">
              <a:avLst/>
            </a:prstGeom>
            <a:solidFill>
              <a:schemeClr val="bg1">
                <a:lumMod val="95000"/>
              </a:schemeClr>
            </a:solidFill>
            <a:ln w="19050" cmpd="sng">
              <a:solidFill>
                <a:schemeClr val="bg1">
                  <a:lumMod val="65000"/>
                </a:schemeClr>
              </a:solidFill>
            </a:ln>
            <a:effectLst>
              <a:outerShdw blurRad="180975" dist="88900" dir="2700000" algn="tl" rotWithShape="0">
                <a:prstClr val="black">
                  <a:alpha val="9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bwMode="auto">
            <a:xfrm>
              <a:off x="1776723" y="1847123"/>
              <a:ext cx="5610158" cy="647977"/>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bg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Aft>
                  <a:spcPts val="600"/>
                </a:spcAft>
                <a:buFontTx/>
                <a:buNone/>
              </a:pPr>
              <a:r>
                <a:rPr lang="en-US" sz="4000" b="1" dirty="0" smtClean="0">
                  <a:ln>
                    <a:solidFill>
                      <a:schemeClr val="tx1"/>
                    </a:solidFill>
                  </a:ln>
                  <a:solidFill>
                    <a:schemeClr val="tx1"/>
                  </a:solidFill>
                  <a:latin typeface="Arial"/>
                  <a:cs typeface="Arial"/>
                </a:rPr>
                <a:t>of</a:t>
              </a:r>
              <a:r>
                <a:rPr lang="en-US" sz="4000" b="1" dirty="0" smtClean="0">
                  <a:solidFill>
                    <a:schemeClr val="tx1"/>
                  </a:solidFill>
                  <a:latin typeface="Arial"/>
                  <a:cs typeface="Arial"/>
                </a:rPr>
                <a:t>			</a:t>
              </a:r>
              <a:r>
                <a:rPr lang="en-US" sz="4000" b="1" dirty="0" smtClean="0">
                  <a:solidFill>
                    <a:srgbClr val="308BFF"/>
                  </a:solidFill>
                  <a:latin typeface="Arial"/>
                  <a:cs typeface="Arial"/>
                </a:rPr>
                <a:t>off</a:t>
              </a:r>
              <a:endParaRPr lang="en-US" sz="4000" b="1" dirty="0">
                <a:solidFill>
                  <a:srgbClr val="308BFF"/>
                </a:solidFill>
                <a:latin typeface="Arial"/>
                <a:cs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4561" y="3017099"/>
              <a:ext cx="4514878" cy="2069172"/>
            </a:xfrm>
            <a:prstGeom prst="rect">
              <a:avLst/>
            </a:prstGeom>
          </p:spPr>
        </p:pic>
        <p:sp>
          <p:nvSpPr>
            <p:cNvPr id="8" name="Rounded Rectangle 7"/>
            <p:cNvSpPr/>
            <p:nvPr/>
          </p:nvSpPr>
          <p:spPr>
            <a:xfrm>
              <a:off x="2194382" y="979188"/>
              <a:ext cx="4755236" cy="587510"/>
            </a:xfrm>
            <a:prstGeom prst="roundRect">
              <a:avLst/>
            </a:prstGeom>
            <a:solidFill>
              <a:srgbClr val="941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Arial"/>
                  <a:cs typeface="Arial"/>
                </a:rPr>
                <a:t>Question 1</a:t>
              </a:r>
              <a:endParaRPr lang="en-US" sz="2800" b="1" dirty="0">
                <a:latin typeface="Arial"/>
                <a:cs typeface="Arial"/>
              </a:endParaRPr>
            </a:p>
          </p:txBody>
        </p:sp>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4561" y="2939957"/>
            <a:ext cx="4514877" cy="2069172"/>
          </a:xfrm>
          <a:prstGeom prst="rect">
            <a:avLst/>
          </a:prstGeom>
        </p:spPr>
      </p:pic>
    </p:spTree>
    <p:extLst>
      <p:ext uri="{BB962C8B-B14F-4D97-AF65-F5344CB8AC3E}">
        <p14:creationId xmlns:p14="http://schemas.microsoft.com/office/powerpoint/2010/main" val="36754323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1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Default Design">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92817</TotalTime>
  <Words>6782</Words>
  <Application>Microsoft Office PowerPoint</Application>
  <PresentationFormat>On-screen Show (4:3)</PresentationFormat>
  <Paragraphs>649</Paragraphs>
  <Slides>56</Slides>
  <Notes>56</Notes>
  <HiddenSlides>8</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7" baseType="lpstr">
      <vt:lpstr>Arial Unicode MS</vt:lpstr>
      <vt:lpstr>宋体</vt:lpstr>
      <vt:lpstr>Arial</vt:lpstr>
      <vt:lpstr>Cambria</vt:lpstr>
      <vt:lpstr>Cambria Math</vt:lpstr>
      <vt:lpstr>Consolas</vt:lpstr>
      <vt:lpstr>Times New Roman</vt:lpstr>
      <vt:lpstr>Verdana</vt:lpstr>
      <vt:lpstr>Wingdings</vt:lpstr>
      <vt:lpstr>1_Default Design</vt:lpstr>
      <vt:lpstr>Document</vt:lpstr>
      <vt:lpstr>Outline</vt:lpstr>
      <vt:lpstr>PowerPoint Presentation</vt:lpstr>
      <vt:lpstr>Gesture Typing: Overview</vt:lpstr>
      <vt:lpstr>Proportional Shape Matching</vt:lpstr>
      <vt:lpstr>Proportional Shape Matching</vt:lpstr>
      <vt:lpstr>PowerPoint Presentation</vt:lpstr>
      <vt:lpstr>Sources of Error</vt:lpstr>
      <vt:lpstr>PowerPoint Presentation</vt:lpstr>
      <vt:lpstr>PowerPoint Presentation</vt:lpstr>
      <vt:lpstr>PowerPoint Presentation</vt:lpstr>
      <vt:lpstr>PowerPoint Presentation</vt:lpstr>
      <vt:lpstr>PowerPoint Presentation</vt:lpstr>
      <vt:lpstr>Language Model</vt:lpstr>
      <vt:lpstr>Types of Ambiguity</vt:lpstr>
      <vt:lpstr>Types of Ambiguity</vt:lpstr>
      <vt:lpstr>Types of Ambiguity</vt:lpstr>
      <vt:lpstr>Types of Ambiguity</vt:lpstr>
      <vt:lpstr>PowerPoint Presentation</vt:lpstr>
      <vt:lpstr>Learnability</vt:lpstr>
      <vt:lpstr>Speed ≠ Clarity</vt:lpstr>
      <vt:lpstr>Key Questions</vt:lpstr>
      <vt:lpstr>PowerPoint Presentation</vt:lpstr>
      <vt:lpstr>Gesture Clarity Metric</vt:lpstr>
      <vt:lpstr>Gesture Clarity Metric</vt:lpstr>
      <vt:lpstr>Gesture Speed Metric</vt:lpstr>
      <vt:lpstr>Gesture Speed Metric</vt:lpstr>
      <vt:lpstr>Qwerty Similarity Metric</vt:lpstr>
      <vt:lpstr>PowerPoint Presentation</vt:lpstr>
      <vt:lpstr>Pareto Optimization</vt:lpstr>
      <vt:lpstr>Pareto Optimization</vt:lpstr>
      <vt:lpstr>Pareto Optimization</vt:lpstr>
      <vt:lpstr>Heuristic Search Process</vt:lpstr>
      <vt:lpstr>Heuristic Search Process</vt:lpstr>
      <vt:lpstr>Heuristic Search Process</vt:lpstr>
      <vt:lpstr>Heuristic Search Process</vt:lpstr>
      <vt:lpstr>PowerPoint Presentation</vt:lpstr>
      <vt:lpstr>Final Pareto Front</vt:lpstr>
      <vt:lpstr>2D Pareto Front</vt:lpstr>
      <vt:lpstr>2D Pareto Front</vt:lpstr>
      <vt:lpstr>2D Pareto Front</vt:lpstr>
      <vt:lpstr>Optimized Layouts</vt:lpstr>
      <vt:lpstr>Optimized Layouts</vt:lpstr>
      <vt:lpstr>Optimized Layouts</vt:lpstr>
      <vt:lpstr>Optimized Layouts</vt:lpstr>
      <vt:lpstr>Optimized Layouts</vt:lpstr>
      <vt:lpstr>Optimized Layouts</vt:lpstr>
      <vt:lpstr>Optimized Layouts</vt:lpstr>
      <vt:lpstr>Optimized Layouts</vt:lpstr>
      <vt:lpstr>Optimized Layouts</vt:lpstr>
      <vt:lpstr>Optimized Layouts</vt:lpstr>
      <vt:lpstr>PowerPoint Presentation</vt:lpstr>
      <vt:lpstr>Error Rate By Repetition</vt:lpstr>
      <vt:lpstr>Gesture Entry Time By Repetition</vt:lpstr>
      <vt:lpstr>Gesture Entry Time By Repetition</vt:lpstr>
      <vt:lpstr>Gesture Entry Time By Repetition</vt:lpstr>
      <vt:lpstr>Summary</vt:lpstr>
    </vt:vector>
  </TitlesOfParts>
  <Manager/>
  <Company>Columbia University</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Gaze Locking: Passive Eye Contact Detection for Human–Object Interaction</dc:title>
  <dc:subject/>
  <dc:creator>Brian A. Smith</dc:creator>
  <cp:keywords/>
  <dc:description/>
  <cp:lastModifiedBy>Xiaojun Bi</cp:lastModifiedBy>
  <cp:revision>1884</cp:revision>
  <cp:lastPrinted>2013-10-01T20:43:06Z</cp:lastPrinted>
  <dcterms:created xsi:type="dcterms:W3CDTF">2009-01-20T02:12:48Z</dcterms:created>
  <dcterms:modified xsi:type="dcterms:W3CDTF">2018-08-26T20:34:29Z</dcterms:modified>
  <cp:category/>
</cp:coreProperties>
</file>